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84" r:id="rId3"/>
    <p:sldId id="285" r:id="rId4"/>
    <p:sldId id="258" r:id="rId5"/>
    <p:sldId id="260" r:id="rId6"/>
    <p:sldId id="266" r:id="rId7"/>
    <p:sldId id="279" r:id="rId8"/>
    <p:sldId id="267" r:id="rId9"/>
    <p:sldId id="268" r:id="rId10"/>
    <p:sldId id="269" r:id="rId11"/>
    <p:sldId id="273" r:id="rId12"/>
    <p:sldId id="270" r:id="rId13"/>
    <p:sldId id="278" r:id="rId14"/>
    <p:sldId id="280" r:id="rId15"/>
    <p:sldId id="271" r:id="rId16"/>
    <p:sldId id="281" r:id="rId17"/>
    <p:sldId id="272" r:id="rId18"/>
    <p:sldId id="262" r:id="rId19"/>
    <p:sldId id="282" r:id="rId20"/>
    <p:sldId id="263" r:id="rId21"/>
    <p:sldId id="264" r:id="rId22"/>
    <p:sldId id="265" r:id="rId23"/>
    <p:sldId id="283" r:id="rId24"/>
    <p:sldId id="277" r:id="rId25"/>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E543E-CA37-4F93-87EE-9782DC91CC7F}" v="6" dt="2020-11-14T10:26:30.80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103" d="100"/>
          <a:sy n="103" d="100"/>
        </p:scale>
        <p:origin x="15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Munny" userId="771a4862-2e4a-46e9-867f-e8e2d437d89a" providerId="ADAL" clId="{DB4AFB02-F9E6-7147-B46D-281CBD456533}"/>
    <pc:docChg chg="undo custSel addSld modSld">
      <pc:chgData name="Matthias Munny" userId="771a4862-2e4a-46e9-867f-e8e2d437d89a" providerId="ADAL" clId="{DB4AFB02-F9E6-7147-B46D-281CBD456533}" dt="2020-06-02T19:14:56.210" v="2425" actId="27636"/>
      <pc:docMkLst>
        <pc:docMk/>
      </pc:docMkLst>
      <pc:sldChg chg="modSp">
        <pc:chgData name="Matthias Munny" userId="771a4862-2e4a-46e9-867f-e8e2d437d89a" providerId="ADAL" clId="{DB4AFB02-F9E6-7147-B46D-281CBD456533}" dt="2020-06-02T18:45:30.700" v="2048" actId="20577"/>
        <pc:sldMkLst>
          <pc:docMk/>
          <pc:sldMk cId="1487895235" sldId="256"/>
        </pc:sldMkLst>
        <pc:spChg chg="mod">
          <ac:chgData name="Matthias Munny" userId="771a4862-2e4a-46e9-867f-e8e2d437d89a" providerId="ADAL" clId="{DB4AFB02-F9E6-7147-B46D-281CBD456533}" dt="2020-06-02T18:45:30.700" v="2048" actId="20577"/>
          <ac:spMkLst>
            <pc:docMk/>
            <pc:sldMk cId="1487895235" sldId="256"/>
            <ac:spMk id="3" creationId="{00000000-0000-0000-0000-000000000000}"/>
          </ac:spMkLst>
        </pc:spChg>
      </pc:sldChg>
      <pc:sldChg chg="modSp">
        <pc:chgData name="Matthias Munny" userId="771a4862-2e4a-46e9-867f-e8e2d437d89a" providerId="ADAL" clId="{DB4AFB02-F9E6-7147-B46D-281CBD456533}" dt="2020-06-02T17:58:15.310" v="265" actId="20577"/>
        <pc:sldMkLst>
          <pc:docMk/>
          <pc:sldMk cId="237345669" sldId="258"/>
        </pc:sldMkLst>
        <pc:spChg chg="mod">
          <ac:chgData name="Matthias Munny" userId="771a4862-2e4a-46e9-867f-e8e2d437d89a" providerId="ADAL" clId="{DB4AFB02-F9E6-7147-B46D-281CBD456533}" dt="2020-06-02T17:53:49.359" v="149" actId="20577"/>
          <ac:spMkLst>
            <pc:docMk/>
            <pc:sldMk cId="237345669" sldId="258"/>
            <ac:spMk id="2" creationId="{00000000-0000-0000-0000-000000000000}"/>
          </ac:spMkLst>
        </pc:spChg>
        <pc:graphicFrameChg chg="modGraphic">
          <ac:chgData name="Matthias Munny" userId="771a4862-2e4a-46e9-867f-e8e2d437d89a" providerId="ADAL" clId="{DB4AFB02-F9E6-7147-B46D-281CBD456533}" dt="2020-06-02T17:58:15.310" v="265" actId="20577"/>
          <ac:graphicFrameMkLst>
            <pc:docMk/>
            <pc:sldMk cId="237345669" sldId="258"/>
            <ac:graphicFrameMk id="5" creationId="{00000000-0000-0000-0000-000000000000}"/>
          </ac:graphicFrameMkLst>
        </pc:graphicFrameChg>
      </pc:sldChg>
      <pc:sldChg chg="delSp modSp">
        <pc:chgData name="Matthias Munny" userId="771a4862-2e4a-46e9-867f-e8e2d437d89a" providerId="ADAL" clId="{DB4AFB02-F9E6-7147-B46D-281CBD456533}" dt="2020-06-02T18:40:05.482" v="1983" actId="5793"/>
        <pc:sldMkLst>
          <pc:docMk/>
          <pc:sldMk cId="2355260078" sldId="263"/>
        </pc:sldMkLst>
        <pc:spChg chg="mod">
          <ac:chgData name="Matthias Munny" userId="771a4862-2e4a-46e9-867f-e8e2d437d89a" providerId="ADAL" clId="{DB4AFB02-F9E6-7147-B46D-281CBD456533}" dt="2020-06-02T18:40:05.482" v="1983" actId="5793"/>
          <ac:spMkLst>
            <pc:docMk/>
            <pc:sldMk cId="2355260078" sldId="263"/>
            <ac:spMk id="3" creationId="{00000000-0000-0000-0000-000000000000}"/>
          </ac:spMkLst>
        </pc:spChg>
        <pc:graphicFrameChg chg="del">
          <ac:chgData name="Matthias Munny" userId="771a4862-2e4a-46e9-867f-e8e2d437d89a" providerId="ADAL" clId="{DB4AFB02-F9E6-7147-B46D-281CBD456533}" dt="2020-06-02T18:28:50.440" v="674" actId="478"/>
          <ac:graphicFrameMkLst>
            <pc:docMk/>
            <pc:sldMk cId="2355260078" sldId="263"/>
            <ac:graphicFrameMk id="6" creationId="{00000000-0000-0000-0000-000000000000}"/>
          </ac:graphicFrameMkLst>
        </pc:graphicFrameChg>
        <pc:picChg chg="del">
          <ac:chgData name="Matthias Munny" userId="771a4862-2e4a-46e9-867f-e8e2d437d89a" providerId="ADAL" clId="{DB4AFB02-F9E6-7147-B46D-281CBD456533}" dt="2020-06-02T18:28:45.199" v="673" actId="478"/>
          <ac:picMkLst>
            <pc:docMk/>
            <pc:sldMk cId="2355260078" sldId="263"/>
            <ac:picMk id="4" creationId="{00000000-0000-0000-0000-000000000000}"/>
          </ac:picMkLst>
        </pc:picChg>
      </pc:sldChg>
      <pc:sldChg chg="modSp">
        <pc:chgData name="Matthias Munny" userId="771a4862-2e4a-46e9-867f-e8e2d437d89a" providerId="ADAL" clId="{DB4AFB02-F9E6-7147-B46D-281CBD456533}" dt="2020-06-02T18:07:30.154" v="268" actId="1576"/>
        <pc:sldMkLst>
          <pc:docMk/>
          <pc:sldMk cId="2696137051" sldId="266"/>
        </pc:sldMkLst>
        <pc:spChg chg="mod">
          <ac:chgData name="Matthias Munny" userId="771a4862-2e4a-46e9-867f-e8e2d437d89a" providerId="ADAL" clId="{DB4AFB02-F9E6-7147-B46D-281CBD456533}" dt="2020-06-02T18:07:30.154" v="268" actId="1576"/>
          <ac:spMkLst>
            <pc:docMk/>
            <pc:sldMk cId="2696137051" sldId="266"/>
            <ac:spMk id="3" creationId="{00000000-0000-0000-0000-000000000000}"/>
          </ac:spMkLst>
        </pc:spChg>
      </pc:sldChg>
      <pc:sldChg chg="modSp">
        <pc:chgData name="Matthias Munny" userId="771a4862-2e4a-46e9-867f-e8e2d437d89a" providerId="ADAL" clId="{DB4AFB02-F9E6-7147-B46D-281CBD456533}" dt="2020-06-02T18:34:17.831" v="1285" actId="20577"/>
        <pc:sldMkLst>
          <pc:docMk/>
          <pc:sldMk cId="451105381" sldId="270"/>
        </pc:sldMkLst>
        <pc:spChg chg="mod">
          <ac:chgData name="Matthias Munny" userId="771a4862-2e4a-46e9-867f-e8e2d437d89a" providerId="ADAL" clId="{DB4AFB02-F9E6-7147-B46D-281CBD456533}" dt="2020-06-02T18:34:17.831" v="1285" actId="20577"/>
          <ac:spMkLst>
            <pc:docMk/>
            <pc:sldMk cId="451105381" sldId="270"/>
            <ac:spMk id="3" creationId="{00000000-0000-0000-0000-000000000000}"/>
          </ac:spMkLst>
        </pc:spChg>
        <pc:picChg chg="mod">
          <ac:chgData name="Matthias Munny" userId="771a4862-2e4a-46e9-867f-e8e2d437d89a" providerId="ADAL" clId="{DB4AFB02-F9E6-7147-B46D-281CBD456533}" dt="2020-06-02T18:34:12.573" v="1282" actId="1076"/>
          <ac:picMkLst>
            <pc:docMk/>
            <pc:sldMk cId="451105381" sldId="270"/>
            <ac:picMk id="5" creationId="{00000000-0000-0000-0000-000000000000}"/>
          </ac:picMkLst>
        </pc:picChg>
      </pc:sldChg>
      <pc:sldChg chg="modSp">
        <pc:chgData name="Matthias Munny" userId="771a4862-2e4a-46e9-867f-e8e2d437d89a" providerId="ADAL" clId="{DB4AFB02-F9E6-7147-B46D-281CBD456533}" dt="2020-06-02T18:32:07.488" v="1016" actId="20577"/>
        <pc:sldMkLst>
          <pc:docMk/>
          <pc:sldMk cId="2926647599" sldId="273"/>
        </pc:sldMkLst>
        <pc:spChg chg="mod">
          <ac:chgData name="Matthias Munny" userId="771a4862-2e4a-46e9-867f-e8e2d437d89a" providerId="ADAL" clId="{DB4AFB02-F9E6-7147-B46D-281CBD456533}" dt="2020-06-02T18:32:07.488" v="1016" actId="20577"/>
          <ac:spMkLst>
            <pc:docMk/>
            <pc:sldMk cId="2926647599" sldId="273"/>
            <ac:spMk id="3" creationId="{00000000-0000-0000-0000-000000000000}"/>
          </ac:spMkLst>
        </pc:spChg>
      </pc:sldChg>
      <pc:sldChg chg="modSp">
        <pc:chgData name="Matthias Munny" userId="771a4862-2e4a-46e9-867f-e8e2d437d89a" providerId="ADAL" clId="{DB4AFB02-F9E6-7147-B46D-281CBD456533}" dt="2020-06-02T18:08:35.934" v="273" actId="1576"/>
        <pc:sldMkLst>
          <pc:docMk/>
          <pc:sldMk cId="2719595772" sldId="279"/>
        </pc:sldMkLst>
        <pc:spChg chg="mod">
          <ac:chgData name="Matthias Munny" userId="771a4862-2e4a-46e9-867f-e8e2d437d89a" providerId="ADAL" clId="{DB4AFB02-F9E6-7147-B46D-281CBD456533}" dt="2020-06-02T18:08:35.934" v="273" actId="1576"/>
          <ac:spMkLst>
            <pc:docMk/>
            <pc:sldMk cId="2719595772" sldId="279"/>
            <ac:spMk id="3" creationId="{00000000-0000-0000-0000-000000000000}"/>
          </ac:spMkLst>
        </pc:spChg>
      </pc:sldChg>
      <pc:sldChg chg="modSp">
        <pc:chgData name="Matthias Munny" userId="771a4862-2e4a-46e9-867f-e8e2d437d89a" providerId="ADAL" clId="{DB4AFB02-F9E6-7147-B46D-281CBD456533}" dt="2020-06-02T18:26:34.747" v="586" actId="20577"/>
        <pc:sldMkLst>
          <pc:docMk/>
          <pc:sldMk cId="3008803785" sldId="281"/>
        </pc:sldMkLst>
        <pc:spChg chg="mod">
          <ac:chgData name="Matthias Munny" userId="771a4862-2e4a-46e9-867f-e8e2d437d89a" providerId="ADAL" clId="{DB4AFB02-F9E6-7147-B46D-281CBD456533}" dt="2020-06-02T18:26:34.747" v="586" actId="20577"/>
          <ac:spMkLst>
            <pc:docMk/>
            <pc:sldMk cId="3008803785" sldId="281"/>
            <ac:spMk id="3" creationId="{DFF8C152-4A41-1F4F-8B4C-7470B5F8572D}"/>
          </ac:spMkLst>
        </pc:spChg>
      </pc:sldChg>
      <pc:sldChg chg="modSp add">
        <pc:chgData name="Matthias Munny" userId="771a4862-2e4a-46e9-867f-e8e2d437d89a" providerId="ADAL" clId="{DB4AFB02-F9E6-7147-B46D-281CBD456533}" dt="2020-06-02T19:12:58.471" v="2335" actId="20577"/>
        <pc:sldMkLst>
          <pc:docMk/>
          <pc:sldMk cId="1537743756" sldId="284"/>
        </pc:sldMkLst>
        <pc:spChg chg="mod">
          <ac:chgData name="Matthias Munny" userId="771a4862-2e4a-46e9-867f-e8e2d437d89a" providerId="ADAL" clId="{DB4AFB02-F9E6-7147-B46D-281CBD456533}" dt="2020-06-02T19:09:31.623" v="2320" actId="22"/>
          <ac:spMkLst>
            <pc:docMk/>
            <pc:sldMk cId="1537743756" sldId="284"/>
            <ac:spMk id="2" creationId="{00000000-0000-0000-0000-000000000000}"/>
          </ac:spMkLst>
        </pc:spChg>
        <pc:spChg chg="mod">
          <ac:chgData name="Matthias Munny" userId="771a4862-2e4a-46e9-867f-e8e2d437d89a" providerId="ADAL" clId="{DB4AFB02-F9E6-7147-B46D-281CBD456533}" dt="2020-06-02T19:12:58.471" v="2335" actId="20577"/>
          <ac:spMkLst>
            <pc:docMk/>
            <pc:sldMk cId="1537743756" sldId="284"/>
            <ac:spMk id="3" creationId="{00000000-0000-0000-0000-000000000000}"/>
          </ac:spMkLst>
        </pc:spChg>
      </pc:sldChg>
      <pc:sldChg chg="modSp add">
        <pc:chgData name="Matthias Munny" userId="771a4862-2e4a-46e9-867f-e8e2d437d89a" providerId="ADAL" clId="{DB4AFB02-F9E6-7147-B46D-281CBD456533}" dt="2020-06-02T19:14:56.210" v="2425" actId="27636"/>
        <pc:sldMkLst>
          <pc:docMk/>
          <pc:sldMk cId="1908774986" sldId="285"/>
        </pc:sldMkLst>
        <pc:spChg chg="mod">
          <ac:chgData name="Matthias Munny" userId="771a4862-2e4a-46e9-867f-e8e2d437d89a" providerId="ADAL" clId="{DB4AFB02-F9E6-7147-B46D-281CBD456533}" dt="2020-06-02T19:13:57.009" v="2367" actId="22"/>
          <ac:spMkLst>
            <pc:docMk/>
            <pc:sldMk cId="1908774986" sldId="285"/>
            <ac:spMk id="2" creationId="{00000000-0000-0000-0000-000000000000}"/>
          </ac:spMkLst>
        </pc:spChg>
        <pc:spChg chg="mod">
          <ac:chgData name="Matthias Munny" userId="771a4862-2e4a-46e9-867f-e8e2d437d89a" providerId="ADAL" clId="{DB4AFB02-F9E6-7147-B46D-281CBD456533}" dt="2020-06-02T19:14:56.210" v="2425" actId="27636"/>
          <ac:spMkLst>
            <pc:docMk/>
            <pc:sldMk cId="1908774986" sldId="285"/>
            <ac:spMk id="3" creationId="{00000000-0000-0000-0000-000000000000}"/>
          </ac:spMkLst>
        </pc:spChg>
      </pc:sldChg>
    </pc:docChg>
  </pc:docChgLst>
  <pc:docChgLst>
    <pc:chgData name="Matthias" userId="771a4862-2e4a-46e9-867f-e8e2d437d89a" providerId="ADAL" clId="{4BCE543E-CA37-4F93-87EE-9782DC91CC7F}"/>
    <pc:docChg chg="custSel modSld">
      <pc:chgData name="Matthias" userId="771a4862-2e4a-46e9-867f-e8e2d437d89a" providerId="ADAL" clId="{4BCE543E-CA37-4F93-87EE-9782DC91CC7F}" dt="2020-11-14T10:28:34.312" v="262" actId="14734"/>
      <pc:docMkLst>
        <pc:docMk/>
      </pc:docMkLst>
      <pc:sldChg chg="modSp mod">
        <pc:chgData name="Matthias" userId="771a4862-2e4a-46e9-867f-e8e2d437d89a" providerId="ADAL" clId="{4BCE543E-CA37-4F93-87EE-9782DC91CC7F}" dt="2020-11-14T10:28:34.312" v="262" actId="14734"/>
        <pc:sldMkLst>
          <pc:docMk/>
          <pc:sldMk cId="621368076" sldId="264"/>
        </pc:sldMkLst>
        <pc:spChg chg="mod">
          <ac:chgData name="Matthias" userId="771a4862-2e4a-46e9-867f-e8e2d437d89a" providerId="ADAL" clId="{4BCE543E-CA37-4F93-87EE-9782DC91CC7F}" dt="2020-11-14T10:27:10.505" v="200" actId="1076"/>
          <ac:spMkLst>
            <pc:docMk/>
            <pc:sldMk cId="621368076" sldId="264"/>
            <ac:spMk id="2" creationId="{00000000-0000-0000-0000-000000000000}"/>
          </ac:spMkLst>
        </pc:spChg>
        <pc:graphicFrameChg chg="mod modGraphic">
          <ac:chgData name="Matthias" userId="771a4862-2e4a-46e9-867f-e8e2d437d89a" providerId="ADAL" clId="{4BCE543E-CA37-4F93-87EE-9782DC91CC7F}" dt="2020-11-14T10:28:34.312" v="262" actId="14734"/>
          <ac:graphicFrameMkLst>
            <pc:docMk/>
            <pc:sldMk cId="621368076" sldId="264"/>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fr-B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fr-BE"/>
          </a:p>
        </p:txBody>
      </p:sp>
      <p:sp>
        <p:nvSpPr>
          <p:cNvPr id="4" name="Datumsplatzhalter 3"/>
          <p:cNvSpPr>
            <a:spLocks noGrp="1"/>
          </p:cNvSpPr>
          <p:nvPr>
            <p:ph type="dt" sz="half" idx="10"/>
          </p:nvPr>
        </p:nvSpPr>
        <p:spPr/>
        <p:txBody>
          <a:bodyPr/>
          <a:lstStyle/>
          <a:p>
            <a:fld id="{DA5F37AB-CD81-4981-ABD2-9EC43C68C8C7}" type="datetimeFigureOut">
              <a:rPr lang="fr-BE" smtClean="0"/>
              <a:t>14-11-20</a:t>
            </a:fld>
            <a:endParaRPr lang="fr-BE"/>
          </a:p>
        </p:txBody>
      </p:sp>
      <p:sp>
        <p:nvSpPr>
          <p:cNvPr id="5" name="Fußzeilenplatzhalter 4"/>
          <p:cNvSpPr>
            <a:spLocks noGrp="1"/>
          </p:cNvSpPr>
          <p:nvPr>
            <p:ph type="ftr" sz="quarter" idx="11"/>
          </p:nvPr>
        </p:nvSpPr>
        <p:spPr/>
        <p:txBody>
          <a:bodyPr/>
          <a:lstStyle/>
          <a:p>
            <a:endParaRPr lang="fr-BE"/>
          </a:p>
        </p:txBody>
      </p:sp>
      <p:sp>
        <p:nvSpPr>
          <p:cNvPr id="6" name="Foliennummernplatzhalter 5"/>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148865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fr-BE"/>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4" name="Datumsplatzhalter 3"/>
          <p:cNvSpPr>
            <a:spLocks noGrp="1"/>
          </p:cNvSpPr>
          <p:nvPr>
            <p:ph type="dt" sz="half" idx="10"/>
          </p:nvPr>
        </p:nvSpPr>
        <p:spPr/>
        <p:txBody>
          <a:bodyPr/>
          <a:lstStyle/>
          <a:p>
            <a:fld id="{DA5F37AB-CD81-4981-ABD2-9EC43C68C8C7}" type="datetimeFigureOut">
              <a:rPr lang="fr-BE" smtClean="0"/>
              <a:t>14-11-20</a:t>
            </a:fld>
            <a:endParaRPr lang="fr-BE"/>
          </a:p>
        </p:txBody>
      </p:sp>
      <p:sp>
        <p:nvSpPr>
          <p:cNvPr id="5" name="Fußzeilenplatzhalter 4"/>
          <p:cNvSpPr>
            <a:spLocks noGrp="1"/>
          </p:cNvSpPr>
          <p:nvPr>
            <p:ph type="ftr" sz="quarter" idx="11"/>
          </p:nvPr>
        </p:nvSpPr>
        <p:spPr/>
        <p:txBody>
          <a:bodyPr/>
          <a:lstStyle/>
          <a:p>
            <a:endParaRPr lang="fr-BE"/>
          </a:p>
        </p:txBody>
      </p:sp>
      <p:sp>
        <p:nvSpPr>
          <p:cNvPr id="6" name="Foliennummernplatzhalter 5"/>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10906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fr-B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4" name="Datumsplatzhalter 3"/>
          <p:cNvSpPr>
            <a:spLocks noGrp="1"/>
          </p:cNvSpPr>
          <p:nvPr>
            <p:ph type="dt" sz="half" idx="10"/>
          </p:nvPr>
        </p:nvSpPr>
        <p:spPr/>
        <p:txBody>
          <a:bodyPr/>
          <a:lstStyle/>
          <a:p>
            <a:fld id="{DA5F37AB-CD81-4981-ABD2-9EC43C68C8C7}" type="datetimeFigureOut">
              <a:rPr lang="fr-BE" smtClean="0"/>
              <a:t>14-11-20</a:t>
            </a:fld>
            <a:endParaRPr lang="fr-BE"/>
          </a:p>
        </p:txBody>
      </p:sp>
      <p:sp>
        <p:nvSpPr>
          <p:cNvPr id="5" name="Fußzeilenplatzhalter 4"/>
          <p:cNvSpPr>
            <a:spLocks noGrp="1"/>
          </p:cNvSpPr>
          <p:nvPr>
            <p:ph type="ftr" sz="quarter" idx="11"/>
          </p:nvPr>
        </p:nvSpPr>
        <p:spPr/>
        <p:txBody>
          <a:bodyPr/>
          <a:lstStyle/>
          <a:p>
            <a:endParaRPr lang="fr-BE"/>
          </a:p>
        </p:txBody>
      </p:sp>
      <p:sp>
        <p:nvSpPr>
          <p:cNvPr id="6" name="Foliennummernplatzhalter 5"/>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260469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fr-BE"/>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4" name="Datumsplatzhalter 3"/>
          <p:cNvSpPr>
            <a:spLocks noGrp="1"/>
          </p:cNvSpPr>
          <p:nvPr>
            <p:ph type="dt" sz="half" idx="10"/>
          </p:nvPr>
        </p:nvSpPr>
        <p:spPr/>
        <p:txBody>
          <a:bodyPr/>
          <a:lstStyle/>
          <a:p>
            <a:fld id="{DA5F37AB-CD81-4981-ABD2-9EC43C68C8C7}" type="datetimeFigureOut">
              <a:rPr lang="fr-BE" smtClean="0"/>
              <a:t>14-11-20</a:t>
            </a:fld>
            <a:endParaRPr lang="fr-BE"/>
          </a:p>
        </p:txBody>
      </p:sp>
      <p:sp>
        <p:nvSpPr>
          <p:cNvPr id="5" name="Fußzeilenplatzhalter 4"/>
          <p:cNvSpPr>
            <a:spLocks noGrp="1"/>
          </p:cNvSpPr>
          <p:nvPr>
            <p:ph type="ftr" sz="quarter" idx="11"/>
          </p:nvPr>
        </p:nvSpPr>
        <p:spPr/>
        <p:txBody>
          <a:bodyPr/>
          <a:lstStyle/>
          <a:p>
            <a:endParaRPr lang="fr-BE"/>
          </a:p>
        </p:txBody>
      </p:sp>
      <p:sp>
        <p:nvSpPr>
          <p:cNvPr id="6" name="Foliennummernplatzhalter 5"/>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57983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fr-B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A5F37AB-CD81-4981-ABD2-9EC43C68C8C7}" type="datetimeFigureOut">
              <a:rPr lang="fr-BE" smtClean="0"/>
              <a:t>14-11-20</a:t>
            </a:fld>
            <a:endParaRPr lang="fr-BE"/>
          </a:p>
        </p:txBody>
      </p:sp>
      <p:sp>
        <p:nvSpPr>
          <p:cNvPr id="5" name="Fußzeilenplatzhalter 4"/>
          <p:cNvSpPr>
            <a:spLocks noGrp="1"/>
          </p:cNvSpPr>
          <p:nvPr>
            <p:ph type="ftr" sz="quarter" idx="11"/>
          </p:nvPr>
        </p:nvSpPr>
        <p:spPr/>
        <p:txBody>
          <a:bodyPr/>
          <a:lstStyle/>
          <a:p>
            <a:endParaRPr lang="fr-BE"/>
          </a:p>
        </p:txBody>
      </p:sp>
      <p:sp>
        <p:nvSpPr>
          <p:cNvPr id="6" name="Foliennummernplatzhalter 5"/>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784021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fr-BE"/>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5" name="Datumsplatzhalter 4"/>
          <p:cNvSpPr>
            <a:spLocks noGrp="1"/>
          </p:cNvSpPr>
          <p:nvPr>
            <p:ph type="dt" sz="half" idx="10"/>
          </p:nvPr>
        </p:nvSpPr>
        <p:spPr/>
        <p:txBody>
          <a:bodyPr/>
          <a:lstStyle/>
          <a:p>
            <a:fld id="{DA5F37AB-CD81-4981-ABD2-9EC43C68C8C7}" type="datetimeFigureOut">
              <a:rPr lang="fr-BE" smtClean="0"/>
              <a:t>14-11-20</a:t>
            </a:fld>
            <a:endParaRPr lang="fr-BE"/>
          </a:p>
        </p:txBody>
      </p:sp>
      <p:sp>
        <p:nvSpPr>
          <p:cNvPr id="6" name="Fußzeilenplatzhalter 5"/>
          <p:cNvSpPr>
            <a:spLocks noGrp="1"/>
          </p:cNvSpPr>
          <p:nvPr>
            <p:ph type="ftr" sz="quarter" idx="11"/>
          </p:nvPr>
        </p:nvSpPr>
        <p:spPr/>
        <p:txBody>
          <a:bodyPr/>
          <a:lstStyle/>
          <a:p>
            <a:endParaRPr lang="fr-BE"/>
          </a:p>
        </p:txBody>
      </p:sp>
      <p:sp>
        <p:nvSpPr>
          <p:cNvPr id="7" name="Foliennummernplatzhalter 6"/>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98374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fr-B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7" name="Datumsplatzhalter 6"/>
          <p:cNvSpPr>
            <a:spLocks noGrp="1"/>
          </p:cNvSpPr>
          <p:nvPr>
            <p:ph type="dt" sz="half" idx="10"/>
          </p:nvPr>
        </p:nvSpPr>
        <p:spPr/>
        <p:txBody>
          <a:bodyPr/>
          <a:lstStyle/>
          <a:p>
            <a:fld id="{DA5F37AB-CD81-4981-ABD2-9EC43C68C8C7}" type="datetimeFigureOut">
              <a:rPr lang="fr-BE" smtClean="0"/>
              <a:t>14-11-20</a:t>
            </a:fld>
            <a:endParaRPr lang="fr-BE"/>
          </a:p>
        </p:txBody>
      </p:sp>
      <p:sp>
        <p:nvSpPr>
          <p:cNvPr id="8" name="Fußzeilenplatzhalter 7"/>
          <p:cNvSpPr>
            <a:spLocks noGrp="1"/>
          </p:cNvSpPr>
          <p:nvPr>
            <p:ph type="ftr" sz="quarter" idx="11"/>
          </p:nvPr>
        </p:nvSpPr>
        <p:spPr/>
        <p:txBody>
          <a:bodyPr/>
          <a:lstStyle/>
          <a:p>
            <a:endParaRPr lang="fr-BE"/>
          </a:p>
        </p:txBody>
      </p:sp>
      <p:sp>
        <p:nvSpPr>
          <p:cNvPr id="9" name="Foliennummernplatzhalter 8"/>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311337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fr-BE"/>
          </a:p>
        </p:txBody>
      </p:sp>
      <p:sp>
        <p:nvSpPr>
          <p:cNvPr id="3" name="Datumsplatzhalter 2"/>
          <p:cNvSpPr>
            <a:spLocks noGrp="1"/>
          </p:cNvSpPr>
          <p:nvPr>
            <p:ph type="dt" sz="half" idx="10"/>
          </p:nvPr>
        </p:nvSpPr>
        <p:spPr/>
        <p:txBody>
          <a:bodyPr/>
          <a:lstStyle/>
          <a:p>
            <a:fld id="{DA5F37AB-CD81-4981-ABD2-9EC43C68C8C7}" type="datetimeFigureOut">
              <a:rPr lang="fr-BE" smtClean="0"/>
              <a:t>14-11-20</a:t>
            </a:fld>
            <a:endParaRPr lang="fr-BE"/>
          </a:p>
        </p:txBody>
      </p:sp>
      <p:sp>
        <p:nvSpPr>
          <p:cNvPr id="4" name="Fußzeilenplatzhalter 3"/>
          <p:cNvSpPr>
            <a:spLocks noGrp="1"/>
          </p:cNvSpPr>
          <p:nvPr>
            <p:ph type="ftr" sz="quarter" idx="11"/>
          </p:nvPr>
        </p:nvSpPr>
        <p:spPr/>
        <p:txBody>
          <a:bodyPr/>
          <a:lstStyle/>
          <a:p>
            <a:endParaRPr lang="fr-BE"/>
          </a:p>
        </p:txBody>
      </p:sp>
      <p:sp>
        <p:nvSpPr>
          <p:cNvPr id="5" name="Foliennummernplatzhalter 4"/>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2366408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A5F37AB-CD81-4981-ABD2-9EC43C68C8C7}" type="datetimeFigureOut">
              <a:rPr lang="fr-BE" smtClean="0"/>
              <a:t>14-11-20</a:t>
            </a:fld>
            <a:endParaRPr lang="fr-BE"/>
          </a:p>
        </p:txBody>
      </p:sp>
      <p:sp>
        <p:nvSpPr>
          <p:cNvPr id="3" name="Fußzeilenplatzhalter 2"/>
          <p:cNvSpPr>
            <a:spLocks noGrp="1"/>
          </p:cNvSpPr>
          <p:nvPr>
            <p:ph type="ftr" sz="quarter" idx="11"/>
          </p:nvPr>
        </p:nvSpPr>
        <p:spPr/>
        <p:txBody>
          <a:bodyPr/>
          <a:lstStyle/>
          <a:p>
            <a:endParaRPr lang="fr-BE"/>
          </a:p>
        </p:txBody>
      </p:sp>
      <p:sp>
        <p:nvSpPr>
          <p:cNvPr id="4" name="Foliennummernplatzhalter 3"/>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394867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fr-B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A5F37AB-CD81-4981-ABD2-9EC43C68C8C7}" type="datetimeFigureOut">
              <a:rPr lang="fr-BE" smtClean="0"/>
              <a:t>14-11-20</a:t>
            </a:fld>
            <a:endParaRPr lang="fr-BE"/>
          </a:p>
        </p:txBody>
      </p:sp>
      <p:sp>
        <p:nvSpPr>
          <p:cNvPr id="6" name="Fußzeilenplatzhalter 5"/>
          <p:cNvSpPr>
            <a:spLocks noGrp="1"/>
          </p:cNvSpPr>
          <p:nvPr>
            <p:ph type="ftr" sz="quarter" idx="11"/>
          </p:nvPr>
        </p:nvSpPr>
        <p:spPr/>
        <p:txBody>
          <a:bodyPr/>
          <a:lstStyle/>
          <a:p>
            <a:endParaRPr lang="fr-BE"/>
          </a:p>
        </p:txBody>
      </p:sp>
      <p:sp>
        <p:nvSpPr>
          <p:cNvPr id="7" name="Foliennummernplatzhalter 6"/>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276661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fr-B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A5F37AB-CD81-4981-ABD2-9EC43C68C8C7}" type="datetimeFigureOut">
              <a:rPr lang="fr-BE" smtClean="0"/>
              <a:t>14-11-20</a:t>
            </a:fld>
            <a:endParaRPr lang="fr-BE"/>
          </a:p>
        </p:txBody>
      </p:sp>
      <p:sp>
        <p:nvSpPr>
          <p:cNvPr id="6" name="Fußzeilenplatzhalter 5"/>
          <p:cNvSpPr>
            <a:spLocks noGrp="1"/>
          </p:cNvSpPr>
          <p:nvPr>
            <p:ph type="ftr" sz="quarter" idx="11"/>
          </p:nvPr>
        </p:nvSpPr>
        <p:spPr/>
        <p:txBody>
          <a:bodyPr/>
          <a:lstStyle/>
          <a:p>
            <a:endParaRPr lang="fr-BE"/>
          </a:p>
        </p:txBody>
      </p:sp>
      <p:sp>
        <p:nvSpPr>
          <p:cNvPr id="7" name="Foliennummernplatzhalter 6"/>
          <p:cNvSpPr>
            <a:spLocks noGrp="1"/>
          </p:cNvSpPr>
          <p:nvPr>
            <p:ph type="sldNum" sz="quarter" idx="12"/>
          </p:nvPr>
        </p:nvSpPr>
        <p:spPr/>
        <p:txBody>
          <a:bodyPr/>
          <a:lstStyle/>
          <a:p>
            <a:fld id="{C5153AE7-987E-45B4-A907-7EBE55BC633E}" type="slidenum">
              <a:rPr lang="fr-BE" smtClean="0"/>
              <a:t>‹Nr.›</a:t>
            </a:fld>
            <a:endParaRPr lang="fr-BE"/>
          </a:p>
        </p:txBody>
      </p:sp>
    </p:spTree>
    <p:extLst>
      <p:ext uri="{BB962C8B-B14F-4D97-AF65-F5344CB8AC3E}">
        <p14:creationId xmlns:p14="http://schemas.microsoft.com/office/powerpoint/2010/main" val="4431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fr-B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B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F37AB-CD81-4981-ABD2-9EC43C68C8C7}" type="datetimeFigureOut">
              <a:rPr lang="fr-BE" smtClean="0"/>
              <a:t>14-11-20</a:t>
            </a:fld>
            <a:endParaRPr lang="fr-B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53AE7-987E-45B4-A907-7EBE55BC633E}" type="slidenum">
              <a:rPr lang="fr-BE" smtClean="0"/>
              <a:t>‹Nr.›</a:t>
            </a:fld>
            <a:endParaRPr lang="fr-BE"/>
          </a:p>
        </p:txBody>
      </p:sp>
    </p:spTree>
    <p:extLst>
      <p:ext uri="{BB962C8B-B14F-4D97-AF65-F5344CB8AC3E}">
        <p14:creationId xmlns:p14="http://schemas.microsoft.com/office/powerpoint/2010/main" val="3732123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ionsclubs.org/fr/resources-for-members/resource-center/exchange-rates"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onsclubs.org/en/resources-for-members/resource-center/finance-resources" TargetMode="External"/><Relationship Id="rId7" Type="http://schemas.openxmlformats.org/officeDocument/2006/relationships/image" Target="../media/image1.jpg"/><Relationship Id="rId2" Type="http://schemas.openxmlformats.org/officeDocument/2006/relationships/hyperlink" Target="http://members.lionsclubs.org/FR/resources/finance/index.php" TargetMode="External"/><Relationship Id="rId1" Type="http://schemas.openxmlformats.org/officeDocument/2006/relationships/slideLayout" Target="../slideLayouts/slideLayout2.xml"/><Relationship Id="rId6" Type="http://schemas.openxmlformats.org/officeDocument/2006/relationships/hyperlink" Target="http://www.lionsclubs.org/resources/FR/ppt/club_treasurer_training.pptx" TargetMode="External"/><Relationship Id="rId5" Type="http://schemas.openxmlformats.org/officeDocument/2006/relationships/hyperlink" Target="https://lionsclubs.org/v2/resource/download/79864052" TargetMode="External"/><Relationship Id="rId4" Type="http://schemas.openxmlformats.org/officeDocument/2006/relationships/hyperlink" Target="http://www.lionsclubs.org/resources/FR/pdfs/ebook/DA-CTEB.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lions112c.org/fonctions/"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atthias.munny@abfin.b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treasurer@lions112c.org" TargetMode="External"/><Relationship Id="rId2" Type="http://schemas.openxmlformats.org/officeDocument/2006/relationships/hyperlink" Target="mailto:matthias.munny@abfin.be"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lions112c.org/nl/functie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yapps.lionsclubs.org/" TargetMode="External"/><Relationship Id="rId2" Type="http://schemas.openxmlformats.org/officeDocument/2006/relationships/hyperlink" Target="https://mylci.lionsclubs.org/"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lionsclubs.org/fr/node/139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lionsclubs.org/en/resources-for-members/resource-center/why-mylc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17589" y="729049"/>
            <a:ext cx="8950412" cy="1594021"/>
          </a:xfrm>
        </p:spPr>
        <p:txBody>
          <a:bodyPr>
            <a:normAutofit fontScale="90000"/>
          </a:bodyPr>
          <a:lstStyle/>
          <a:p>
            <a:r>
              <a:rPr lang="de-DE" b="1" dirty="0"/>
              <a:t>Lions District Treasurer</a:t>
            </a:r>
            <a:br>
              <a:rPr lang="de-DE" dirty="0"/>
            </a:br>
            <a:br>
              <a:rPr lang="de-DE" dirty="0"/>
            </a:br>
            <a:endParaRPr lang="fr-BE" dirty="0"/>
          </a:p>
        </p:txBody>
      </p:sp>
      <p:sp>
        <p:nvSpPr>
          <p:cNvPr id="3" name="Untertitel 2"/>
          <p:cNvSpPr>
            <a:spLocks noGrp="1"/>
          </p:cNvSpPr>
          <p:nvPr>
            <p:ph type="subTitle" idx="1"/>
          </p:nvPr>
        </p:nvSpPr>
        <p:spPr>
          <a:xfrm>
            <a:off x="1556950" y="963827"/>
            <a:ext cx="9111049" cy="5189712"/>
          </a:xfrm>
        </p:spPr>
        <p:txBody>
          <a:bodyPr>
            <a:normAutofit fontScale="62500" lnSpcReduction="20000"/>
          </a:bodyPr>
          <a:lstStyle/>
          <a:p>
            <a:pPr marL="742950" indent="-742950" algn="l">
              <a:buAutoNum type="arabicPeriod"/>
            </a:pPr>
            <a:r>
              <a:rPr lang="fr-FR" sz="4300" b="1">
                <a:latin typeface="Abadi MT Condensed Light" panose="020B0306030101010103" pitchFamily="34" charset="77"/>
                <a:ea typeface="+mj-ea"/>
                <a:cs typeface="+mj-cs"/>
              </a:rPr>
              <a:t>Fonctions</a:t>
            </a:r>
          </a:p>
          <a:p>
            <a:pPr marL="742950" indent="-742950" algn="l">
              <a:buAutoNum type="arabicPeriod"/>
            </a:pPr>
            <a:r>
              <a:rPr lang="fr-BE" sz="4300" b="1">
                <a:latin typeface="Abadi MT Condensed Light" panose="020B0306030101010103" pitchFamily="34" charset="77"/>
                <a:ea typeface="+mj-ea"/>
                <a:cs typeface="+mj-cs"/>
              </a:rPr>
              <a:t>Numéros </a:t>
            </a:r>
            <a:r>
              <a:rPr lang="fr-BE" sz="4300" b="1" dirty="0">
                <a:latin typeface="Abadi MT Condensed Light" panose="020B0306030101010103" pitchFamily="34" charset="77"/>
                <a:ea typeface="+mj-ea"/>
                <a:cs typeface="+mj-cs"/>
              </a:rPr>
              <a:t>de compte</a:t>
            </a:r>
          </a:p>
          <a:p>
            <a:pPr marL="742950" indent="-742950" algn="l">
              <a:buAutoNum type="arabicPeriod"/>
            </a:pPr>
            <a:r>
              <a:rPr lang="fr-BE" sz="4300" b="1" dirty="0" err="1">
                <a:latin typeface="Abadi MT Condensed Light" panose="020B0306030101010103" pitchFamily="34" charset="77"/>
                <a:ea typeface="+mj-ea"/>
                <a:cs typeface="+mj-cs"/>
              </a:rPr>
              <a:t>MyLCI</a:t>
            </a:r>
            <a:r>
              <a:rPr lang="fr-BE" sz="4300" b="1" dirty="0">
                <a:latin typeface="Abadi MT Condensed Light" panose="020B0306030101010103" pitchFamily="34" charset="77"/>
                <a:ea typeface="+mj-ea"/>
                <a:cs typeface="+mj-cs"/>
              </a:rPr>
              <a:t> : où sont les factures et d‘autres informations utiles</a:t>
            </a:r>
          </a:p>
          <a:p>
            <a:pPr marL="742950" indent="-742950" algn="l">
              <a:buAutoNum type="arabicPeriod"/>
            </a:pPr>
            <a:r>
              <a:rPr lang="fr-BE" sz="4300" b="1" dirty="0">
                <a:latin typeface="Abadi MT Condensed Light" panose="020B0306030101010103" pitchFamily="34" charset="77"/>
                <a:ea typeface="+mj-ea"/>
                <a:cs typeface="+mj-cs"/>
              </a:rPr>
              <a:t>Ventilation des cotisations des membres</a:t>
            </a:r>
          </a:p>
          <a:p>
            <a:endParaRPr lang="fr-BE" sz="4300" b="1" dirty="0">
              <a:latin typeface="Abadi MT Condensed Light" panose="020B0306030101010103" pitchFamily="34" charset="77"/>
            </a:endParaRPr>
          </a:p>
          <a:p>
            <a:pPr marL="742950" indent="-742950" algn="l">
              <a:buAutoNum type="arabicPeriod"/>
            </a:pPr>
            <a:r>
              <a:rPr lang="fr-FR" sz="4300" b="1">
                <a:solidFill>
                  <a:srgbClr val="0070C0"/>
                </a:solidFill>
                <a:latin typeface="Abadi MT Condensed Light" panose="020B0306030101010103" pitchFamily="34" charset="77"/>
              </a:rPr>
              <a:t>Funkties</a:t>
            </a:r>
          </a:p>
          <a:p>
            <a:pPr marL="742950" indent="-742950" algn="l">
              <a:buAutoNum type="arabicPeriod"/>
            </a:pPr>
            <a:r>
              <a:rPr lang="fr-FR" sz="4300" b="1">
                <a:solidFill>
                  <a:srgbClr val="0070C0"/>
                </a:solidFill>
                <a:latin typeface="Abadi MT Condensed Light" panose="020B0306030101010103" pitchFamily="34" charset="77"/>
              </a:rPr>
              <a:t>R</a:t>
            </a:r>
            <a:r>
              <a:rPr lang="fr-BE" sz="4300" b="1">
                <a:solidFill>
                  <a:srgbClr val="0070C0"/>
                </a:solidFill>
                <a:latin typeface="Abadi MT Condensed Light" panose="020B0306030101010103" pitchFamily="34" charset="77"/>
              </a:rPr>
              <a:t>ekeningnummers</a:t>
            </a:r>
            <a:endParaRPr lang="fr-FR" sz="4300" b="1">
              <a:solidFill>
                <a:srgbClr val="0070C0"/>
              </a:solidFill>
              <a:latin typeface="Abadi MT Condensed Light" panose="020B0306030101010103" pitchFamily="34" charset="77"/>
            </a:endParaRPr>
          </a:p>
          <a:p>
            <a:pPr marL="742950" indent="-742950" algn="l">
              <a:buAutoNum type="arabicPeriod"/>
            </a:pPr>
            <a:r>
              <a:rPr lang="fr-BE" sz="4300" b="1">
                <a:solidFill>
                  <a:srgbClr val="0070C0"/>
                </a:solidFill>
                <a:latin typeface="Abadi MT Condensed Light" panose="020B0306030101010103" pitchFamily="34" charset="77"/>
              </a:rPr>
              <a:t>MyLCI</a:t>
            </a:r>
            <a:r>
              <a:rPr lang="fr-BE" sz="4300" b="1" dirty="0">
                <a:solidFill>
                  <a:srgbClr val="0070C0"/>
                </a:solidFill>
                <a:latin typeface="Abadi MT Condensed Light" panose="020B0306030101010103" pitchFamily="34" charset="77"/>
              </a:rPr>
              <a:t>: </a:t>
            </a:r>
            <a:r>
              <a:rPr lang="fr-BE" sz="4300" b="1" dirty="0" err="1">
                <a:solidFill>
                  <a:srgbClr val="0070C0"/>
                </a:solidFill>
                <a:latin typeface="Abadi MT Condensed Light" panose="020B0306030101010103" pitchFamily="34" charset="77"/>
              </a:rPr>
              <a:t>waar</a:t>
            </a:r>
            <a:r>
              <a:rPr lang="fr-BE" sz="4300" b="1" dirty="0">
                <a:solidFill>
                  <a:srgbClr val="0070C0"/>
                </a:solidFill>
                <a:latin typeface="Abadi MT Condensed Light" panose="020B0306030101010103" pitchFamily="34" charset="77"/>
              </a:rPr>
              <a:t> </a:t>
            </a:r>
            <a:r>
              <a:rPr lang="fr-BE" sz="4300" b="1" dirty="0" err="1">
                <a:solidFill>
                  <a:srgbClr val="0070C0"/>
                </a:solidFill>
                <a:latin typeface="Abadi MT Condensed Light" panose="020B0306030101010103" pitchFamily="34" charset="77"/>
              </a:rPr>
              <a:t>zijn</a:t>
            </a:r>
            <a:r>
              <a:rPr lang="fr-BE" sz="4300" b="1" dirty="0">
                <a:solidFill>
                  <a:srgbClr val="0070C0"/>
                </a:solidFill>
                <a:latin typeface="Abadi MT Condensed Light" panose="020B0306030101010103" pitchFamily="34" charset="77"/>
              </a:rPr>
              <a:t> de </a:t>
            </a:r>
            <a:r>
              <a:rPr lang="fr-BE" sz="4300" b="1" dirty="0" err="1">
                <a:solidFill>
                  <a:srgbClr val="0070C0"/>
                </a:solidFill>
                <a:latin typeface="Abadi MT Condensed Light" panose="020B0306030101010103" pitchFamily="34" charset="77"/>
              </a:rPr>
              <a:t>facturen</a:t>
            </a:r>
            <a:r>
              <a:rPr lang="fr-BE" sz="4300" b="1" dirty="0">
                <a:solidFill>
                  <a:srgbClr val="0070C0"/>
                </a:solidFill>
                <a:latin typeface="Abadi MT Condensed Light" panose="020B0306030101010103" pitchFamily="34" charset="77"/>
              </a:rPr>
              <a:t> </a:t>
            </a:r>
            <a:r>
              <a:rPr lang="fr-BE" sz="4300" b="1">
                <a:solidFill>
                  <a:srgbClr val="0070C0"/>
                </a:solidFill>
                <a:latin typeface="Abadi MT Condensed Light" panose="020B0306030101010103" pitchFamily="34" charset="77"/>
              </a:rPr>
              <a:t>en </a:t>
            </a:r>
            <a:r>
              <a:rPr lang="fr-FR" sz="4300" b="1">
                <a:solidFill>
                  <a:srgbClr val="0070C0"/>
                </a:solidFill>
                <a:latin typeface="Abadi MT Condensed Light" panose="020B0306030101010103" pitchFamily="34" charset="77"/>
              </a:rPr>
              <a:t>andere 	</a:t>
            </a:r>
            <a:r>
              <a:rPr lang="fr-BE" sz="4300" b="1">
                <a:solidFill>
                  <a:srgbClr val="0070C0"/>
                </a:solidFill>
                <a:latin typeface="Abadi MT Condensed Light" panose="020B0306030101010103" pitchFamily="34" charset="77"/>
              </a:rPr>
              <a:t>nuttige </a:t>
            </a:r>
            <a:r>
              <a:rPr lang="fr-FR" sz="4300" b="1">
                <a:solidFill>
                  <a:srgbClr val="0070C0"/>
                </a:solidFill>
                <a:latin typeface="Abadi MT Condensed Light" panose="020B0306030101010103" pitchFamily="34" charset="77"/>
              </a:rPr>
              <a:t>informatie</a:t>
            </a:r>
          </a:p>
          <a:p>
            <a:pPr marL="742950" indent="-742950" algn="l">
              <a:buAutoNum type="arabicPeriod"/>
            </a:pPr>
            <a:r>
              <a:rPr lang="fr-BE" sz="4300" b="1">
                <a:solidFill>
                  <a:srgbClr val="0070C0"/>
                </a:solidFill>
                <a:latin typeface="Abadi MT Condensed Light" panose="020B0306030101010103" pitchFamily="34" charset="77"/>
              </a:rPr>
              <a:t>Verdeling </a:t>
            </a:r>
            <a:r>
              <a:rPr lang="fr-BE" sz="4300" b="1" dirty="0">
                <a:solidFill>
                  <a:srgbClr val="0070C0"/>
                </a:solidFill>
                <a:latin typeface="Abadi MT Condensed Light" panose="020B0306030101010103" pitchFamily="34" charset="77"/>
              </a:rPr>
              <a:t>van </a:t>
            </a:r>
            <a:r>
              <a:rPr lang="fr-BE" sz="4300" b="1" dirty="0" err="1">
                <a:solidFill>
                  <a:srgbClr val="0070C0"/>
                </a:solidFill>
                <a:latin typeface="Abadi MT Condensed Light" panose="020B0306030101010103" pitchFamily="34" charset="77"/>
              </a:rPr>
              <a:t>lidmaatschapsgelden</a:t>
            </a:r>
            <a:endParaRPr lang="fr-BE" sz="4300" b="1" dirty="0">
              <a:solidFill>
                <a:srgbClr val="0070C0"/>
              </a:solidFill>
              <a:latin typeface="Abadi MT Condensed Light" panose="020B0306030101010103" pitchFamily="34" charset="77"/>
            </a:endParaRPr>
          </a:p>
          <a:p>
            <a:endParaRPr lang="fr-FR"/>
          </a:p>
          <a:p>
            <a:r>
              <a:rPr lang="fr-BE"/>
              <a:t>112 </a:t>
            </a:r>
            <a:r>
              <a:rPr lang="fr-BE" dirty="0"/>
              <a:t>C – 06/2020 – Matthias Munny</a:t>
            </a:r>
          </a:p>
        </p:txBody>
      </p:sp>
      <p:pic>
        <p:nvPicPr>
          <p:cNvPr id="5" name="Emblem - Color">
            <a:extLst>
              <a:ext uri="{FF2B5EF4-FFF2-40B4-BE49-F238E27FC236}">
                <a16:creationId xmlns:a16="http://schemas.microsoft.com/office/drawing/2014/main" id="{BCE22C34-6EE8-9D4A-A697-B96499E81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0886" y="129746"/>
            <a:ext cx="1603108" cy="1518143"/>
          </a:xfrm>
          <a:prstGeom prst="rect">
            <a:avLst/>
          </a:prstGeom>
        </p:spPr>
      </p:pic>
    </p:spTree>
    <p:extLst>
      <p:ext uri="{BB962C8B-B14F-4D97-AF65-F5344CB8AC3E}">
        <p14:creationId xmlns:p14="http://schemas.microsoft.com/office/powerpoint/2010/main" val="148789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br>
              <a:rPr lang="de-DE" dirty="0"/>
            </a:br>
            <a:r>
              <a:rPr lang="de-DE" dirty="0" err="1">
                <a:solidFill>
                  <a:srgbClr val="0070C0"/>
                </a:solidFill>
              </a:rPr>
              <a:t>MyLCI</a:t>
            </a:r>
            <a:r>
              <a:rPr lang="de-DE" dirty="0">
                <a:solidFill>
                  <a:srgbClr val="0070C0"/>
                </a:solidFill>
              </a:rPr>
              <a:t>: </a:t>
            </a:r>
            <a:r>
              <a:rPr lang="de-DE" dirty="0" err="1">
                <a:solidFill>
                  <a:srgbClr val="0070C0"/>
                </a:solidFill>
              </a:rPr>
              <a:t>facturen</a:t>
            </a:r>
            <a:r>
              <a:rPr lang="de-DE" dirty="0">
                <a:solidFill>
                  <a:srgbClr val="0070C0"/>
                </a:solidFill>
              </a:rPr>
              <a:t> en andere </a:t>
            </a:r>
            <a:r>
              <a:rPr lang="de-DE" dirty="0" err="1">
                <a:solidFill>
                  <a:srgbClr val="0070C0"/>
                </a:solidFill>
              </a:rPr>
              <a:t>informatie</a:t>
            </a:r>
            <a:endParaRPr lang="fr-BE" dirty="0"/>
          </a:p>
        </p:txBody>
      </p:sp>
      <p:sp>
        <p:nvSpPr>
          <p:cNvPr id="3" name="Inhaltsplatzhalter 2"/>
          <p:cNvSpPr>
            <a:spLocks noGrp="1"/>
          </p:cNvSpPr>
          <p:nvPr>
            <p:ph idx="1"/>
          </p:nvPr>
        </p:nvSpPr>
        <p:spPr/>
        <p:txBody>
          <a:bodyPr/>
          <a:lstStyle/>
          <a:p>
            <a:pPr lvl="0"/>
            <a:r>
              <a:rPr lang="fr-BE" sz="2400" dirty="0"/>
              <a:t>Si un montant est à payer, un lien « faire un versement » est disponible </a:t>
            </a:r>
          </a:p>
          <a:p>
            <a:pPr lvl="0"/>
            <a:r>
              <a:rPr lang="fr-BE" sz="2400" dirty="0">
                <a:solidFill>
                  <a:srgbClr val="0070C0"/>
                </a:solidFill>
              </a:rPr>
              <a:t>Als </a:t>
            </a:r>
            <a:r>
              <a:rPr lang="fr-BE" sz="2400" dirty="0" err="1">
                <a:solidFill>
                  <a:srgbClr val="0070C0"/>
                </a:solidFill>
              </a:rPr>
              <a:t>een</a:t>
            </a:r>
            <a:r>
              <a:rPr lang="fr-BE" sz="2400" dirty="0">
                <a:solidFill>
                  <a:srgbClr val="0070C0"/>
                </a:solidFill>
              </a:rPr>
              <a:t> </a:t>
            </a:r>
            <a:r>
              <a:rPr lang="fr-BE" sz="2400" dirty="0" err="1">
                <a:solidFill>
                  <a:srgbClr val="0070C0"/>
                </a:solidFill>
              </a:rPr>
              <a:t>bedrag</a:t>
            </a:r>
            <a:r>
              <a:rPr lang="fr-BE" sz="2400" dirty="0">
                <a:solidFill>
                  <a:srgbClr val="0070C0"/>
                </a:solidFill>
              </a:rPr>
              <a:t> </a:t>
            </a:r>
            <a:r>
              <a:rPr lang="fr-BE" sz="2400" dirty="0" err="1">
                <a:solidFill>
                  <a:srgbClr val="0070C0"/>
                </a:solidFill>
              </a:rPr>
              <a:t>betaalbaar</a:t>
            </a:r>
            <a:r>
              <a:rPr lang="fr-BE" sz="2400" dirty="0">
                <a:solidFill>
                  <a:srgbClr val="0070C0"/>
                </a:solidFill>
              </a:rPr>
              <a:t> </a:t>
            </a:r>
            <a:r>
              <a:rPr lang="fr-BE" sz="2400" dirty="0" err="1">
                <a:solidFill>
                  <a:srgbClr val="0070C0"/>
                </a:solidFill>
              </a:rPr>
              <a:t>is</a:t>
            </a:r>
            <a:r>
              <a:rPr lang="fr-BE" sz="2400" dirty="0">
                <a:solidFill>
                  <a:srgbClr val="0070C0"/>
                </a:solidFill>
              </a:rPr>
              <a:t>, </a:t>
            </a:r>
            <a:r>
              <a:rPr lang="fr-BE" sz="2400" dirty="0" err="1">
                <a:solidFill>
                  <a:srgbClr val="0070C0"/>
                </a:solidFill>
              </a:rPr>
              <a:t>is</a:t>
            </a:r>
            <a:r>
              <a:rPr lang="fr-BE" sz="2400" dirty="0">
                <a:solidFill>
                  <a:srgbClr val="0070C0"/>
                </a:solidFill>
              </a:rPr>
              <a:t> er </a:t>
            </a:r>
            <a:r>
              <a:rPr lang="fr-BE" sz="2400" dirty="0" err="1">
                <a:solidFill>
                  <a:srgbClr val="0070C0"/>
                </a:solidFill>
              </a:rPr>
              <a:t>een</a:t>
            </a:r>
            <a:r>
              <a:rPr lang="fr-BE" sz="2400" dirty="0">
                <a:solidFill>
                  <a:srgbClr val="0070C0"/>
                </a:solidFill>
              </a:rPr>
              <a:t> </a:t>
            </a:r>
            <a:r>
              <a:rPr lang="fr-BE" sz="2400" dirty="0" err="1">
                <a:solidFill>
                  <a:srgbClr val="0070C0"/>
                </a:solidFill>
              </a:rPr>
              <a:t>link</a:t>
            </a:r>
            <a:r>
              <a:rPr lang="fr-BE" sz="2400" dirty="0">
                <a:solidFill>
                  <a:srgbClr val="0070C0"/>
                </a:solidFill>
              </a:rPr>
              <a:t> "</a:t>
            </a:r>
            <a:r>
              <a:rPr lang="fr-BE" sz="2400" dirty="0" err="1">
                <a:solidFill>
                  <a:srgbClr val="0070C0"/>
                </a:solidFill>
              </a:rPr>
              <a:t>een</a:t>
            </a:r>
            <a:r>
              <a:rPr lang="fr-BE" sz="2400" dirty="0">
                <a:solidFill>
                  <a:srgbClr val="0070C0"/>
                </a:solidFill>
              </a:rPr>
              <a:t> </a:t>
            </a:r>
            <a:r>
              <a:rPr lang="fr-BE" sz="2400" dirty="0" err="1">
                <a:solidFill>
                  <a:srgbClr val="0070C0"/>
                </a:solidFill>
              </a:rPr>
              <a:t>betaling</a:t>
            </a:r>
            <a:r>
              <a:rPr lang="fr-BE" sz="2400" dirty="0">
                <a:solidFill>
                  <a:srgbClr val="0070C0"/>
                </a:solidFill>
              </a:rPr>
              <a:t> </a:t>
            </a:r>
            <a:r>
              <a:rPr lang="fr-BE" sz="2400" dirty="0" err="1">
                <a:solidFill>
                  <a:srgbClr val="0070C0"/>
                </a:solidFill>
              </a:rPr>
              <a:t>uitvoeren</a:t>
            </a:r>
            <a:r>
              <a:rPr lang="fr-BE" sz="2400" dirty="0">
                <a:solidFill>
                  <a:srgbClr val="0070C0"/>
                </a:solidFill>
              </a:rPr>
              <a:t>" </a:t>
            </a:r>
            <a:r>
              <a:rPr lang="fr-BE" sz="2400" dirty="0" err="1">
                <a:solidFill>
                  <a:srgbClr val="0070C0"/>
                </a:solidFill>
              </a:rPr>
              <a:t>beschikbaar</a:t>
            </a:r>
            <a:endParaRPr lang="fr-BE" sz="2400" dirty="0">
              <a:solidFill>
                <a:srgbClr val="0070C0"/>
              </a:solidFill>
            </a:endParaRPr>
          </a:p>
        </p:txBody>
      </p:sp>
      <p:pic>
        <p:nvPicPr>
          <p:cNvPr id="7" name="Grafik 6"/>
          <p:cNvPicPr>
            <a:picLocks noChangeAspect="1"/>
          </p:cNvPicPr>
          <p:nvPr/>
        </p:nvPicPr>
        <p:blipFill>
          <a:blip r:embed="rId2"/>
          <a:stretch>
            <a:fillRect/>
          </a:stretch>
        </p:blipFill>
        <p:spPr>
          <a:xfrm>
            <a:off x="838199" y="2866051"/>
            <a:ext cx="9039225" cy="2867025"/>
          </a:xfrm>
          <a:prstGeom prst="rect">
            <a:avLst/>
          </a:prstGeom>
        </p:spPr>
      </p:pic>
      <p:pic>
        <p:nvPicPr>
          <p:cNvPr id="8" name="Grafik 7"/>
          <p:cNvPicPr>
            <a:picLocks noChangeAspect="1"/>
          </p:cNvPicPr>
          <p:nvPr/>
        </p:nvPicPr>
        <p:blipFill>
          <a:blip r:embed="rId3"/>
          <a:stretch>
            <a:fillRect/>
          </a:stretch>
        </p:blipFill>
        <p:spPr>
          <a:xfrm>
            <a:off x="3149921" y="4646543"/>
            <a:ext cx="4415780" cy="2261896"/>
          </a:xfrm>
          <a:prstGeom prst="rect">
            <a:avLst/>
          </a:prstGeom>
        </p:spPr>
      </p:pic>
      <p:pic>
        <p:nvPicPr>
          <p:cNvPr id="6" name="Emblem - Color">
            <a:extLst>
              <a:ext uri="{FF2B5EF4-FFF2-40B4-BE49-F238E27FC236}">
                <a16:creationId xmlns:a16="http://schemas.microsoft.com/office/drawing/2014/main" id="{03AE7B0A-6D97-5646-88A4-D11EE2C4C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7957" y="216244"/>
            <a:ext cx="1570156" cy="1486938"/>
          </a:xfrm>
          <a:prstGeom prst="rect">
            <a:avLst/>
          </a:prstGeom>
        </p:spPr>
      </p:pic>
    </p:spTree>
    <p:extLst>
      <p:ext uri="{BB962C8B-B14F-4D97-AF65-F5344CB8AC3E}">
        <p14:creationId xmlns:p14="http://schemas.microsoft.com/office/powerpoint/2010/main" val="248897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br>
              <a:rPr lang="de-DE" dirty="0"/>
            </a:br>
            <a:r>
              <a:rPr lang="de-DE" dirty="0" err="1">
                <a:solidFill>
                  <a:srgbClr val="0070C0"/>
                </a:solidFill>
              </a:rPr>
              <a:t>MyLCI</a:t>
            </a:r>
            <a:r>
              <a:rPr lang="de-DE" dirty="0">
                <a:solidFill>
                  <a:srgbClr val="0070C0"/>
                </a:solidFill>
              </a:rPr>
              <a:t>: </a:t>
            </a:r>
            <a:r>
              <a:rPr lang="de-DE" dirty="0" err="1">
                <a:solidFill>
                  <a:srgbClr val="0070C0"/>
                </a:solidFill>
              </a:rPr>
              <a:t>facturen</a:t>
            </a:r>
            <a:r>
              <a:rPr lang="de-DE" dirty="0">
                <a:solidFill>
                  <a:srgbClr val="0070C0"/>
                </a:solidFill>
              </a:rPr>
              <a:t> en andere </a:t>
            </a:r>
            <a:r>
              <a:rPr lang="de-DE" dirty="0" err="1">
                <a:solidFill>
                  <a:srgbClr val="0070C0"/>
                </a:solidFill>
              </a:rPr>
              <a:t>informatie</a:t>
            </a:r>
            <a:endParaRPr lang="fr-BE" dirty="0"/>
          </a:p>
        </p:txBody>
      </p:sp>
      <p:sp>
        <p:nvSpPr>
          <p:cNvPr id="3" name="Inhaltsplatzhalter 2"/>
          <p:cNvSpPr>
            <a:spLocks noGrp="1"/>
          </p:cNvSpPr>
          <p:nvPr>
            <p:ph idx="1"/>
          </p:nvPr>
        </p:nvSpPr>
        <p:spPr/>
        <p:txBody>
          <a:bodyPr/>
          <a:lstStyle/>
          <a:p>
            <a:r>
              <a:rPr lang="fr-BE" sz="2400" dirty="0"/>
              <a:t>Dans la deuxième partie de l‘écran vous trouverez tous </a:t>
            </a:r>
            <a:r>
              <a:rPr lang="fr-BE" sz="2400"/>
              <a:t>les rel</a:t>
            </a:r>
            <a:r>
              <a:rPr lang="fr-FR" sz="2400"/>
              <a:t>e</a:t>
            </a:r>
            <a:r>
              <a:rPr lang="fr-BE" sz="2400"/>
              <a:t>vés </a:t>
            </a:r>
            <a:r>
              <a:rPr lang="fr-BE" sz="2400" dirty="0"/>
              <a:t>sur 3 ans et les factures des cotisations semestrielles (les autres frais sont intégrés dans le relevé)</a:t>
            </a:r>
          </a:p>
          <a:p>
            <a:r>
              <a:rPr lang="fr-BE" sz="2400" dirty="0">
                <a:solidFill>
                  <a:srgbClr val="0070C0"/>
                </a:solidFill>
              </a:rPr>
              <a:t>In het </a:t>
            </a:r>
            <a:r>
              <a:rPr lang="fr-BE" sz="2400" dirty="0" err="1">
                <a:solidFill>
                  <a:srgbClr val="0070C0"/>
                </a:solidFill>
              </a:rPr>
              <a:t>tweede</a:t>
            </a:r>
            <a:r>
              <a:rPr lang="fr-BE" sz="2400" dirty="0">
                <a:solidFill>
                  <a:srgbClr val="0070C0"/>
                </a:solidFill>
              </a:rPr>
              <a:t> </a:t>
            </a:r>
            <a:r>
              <a:rPr lang="fr-BE" sz="2400" dirty="0" err="1">
                <a:solidFill>
                  <a:srgbClr val="0070C0"/>
                </a:solidFill>
              </a:rPr>
              <a:t>deel</a:t>
            </a:r>
            <a:r>
              <a:rPr lang="fr-BE" sz="2400" dirty="0">
                <a:solidFill>
                  <a:srgbClr val="0070C0"/>
                </a:solidFill>
              </a:rPr>
              <a:t> van het </a:t>
            </a:r>
            <a:r>
              <a:rPr lang="fr-BE" sz="2400" dirty="0" err="1">
                <a:solidFill>
                  <a:srgbClr val="0070C0"/>
                </a:solidFill>
              </a:rPr>
              <a:t>scherm</a:t>
            </a:r>
            <a:r>
              <a:rPr lang="fr-BE" sz="2400" dirty="0">
                <a:solidFill>
                  <a:srgbClr val="0070C0"/>
                </a:solidFill>
              </a:rPr>
              <a:t> </a:t>
            </a:r>
            <a:r>
              <a:rPr lang="fr-BE" sz="2400" dirty="0" err="1">
                <a:solidFill>
                  <a:srgbClr val="0070C0"/>
                </a:solidFill>
              </a:rPr>
              <a:t>vindt</a:t>
            </a:r>
            <a:r>
              <a:rPr lang="fr-BE" sz="2400" dirty="0">
                <a:solidFill>
                  <a:srgbClr val="0070C0"/>
                </a:solidFill>
              </a:rPr>
              <a:t> u </a:t>
            </a:r>
            <a:r>
              <a:rPr lang="fr-BE" sz="2400" err="1">
                <a:solidFill>
                  <a:srgbClr val="0070C0"/>
                </a:solidFill>
              </a:rPr>
              <a:t>alle</a:t>
            </a:r>
            <a:r>
              <a:rPr lang="fr-BE" sz="2400">
                <a:solidFill>
                  <a:srgbClr val="0070C0"/>
                </a:solidFill>
              </a:rPr>
              <a:t> </a:t>
            </a:r>
            <a:r>
              <a:rPr lang="fr-FR" sz="2400">
                <a:solidFill>
                  <a:srgbClr val="0070C0"/>
                </a:solidFill>
              </a:rPr>
              <a:t>uittreksels</a:t>
            </a:r>
            <a:r>
              <a:rPr lang="fr-BE" sz="2400">
                <a:solidFill>
                  <a:srgbClr val="0070C0"/>
                </a:solidFill>
              </a:rPr>
              <a:t> </a:t>
            </a:r>
            <a:r>
              <a:rPr lang="fr-BE" sz="2400" dirty="0">
                <a:solidFill>
                  <a:srgbClr val="0070C0"/>
                </a:solidFill>
              </a:rPr>
              <a:t>over 3 </a:t>
            </a:r>
            <a:r>
              <a:rPr lang="fr-BE" sz="2400" dirty="0" err="1">
                <a:solidFill>
                  <a:srgbClr val="0070C0"/>
                </a:solidFill>
              </a:rPr>
              <a:t>jaar</a:t>
            </a:r>
            <a:r>
              <a:rPr lang="fr-BE" sz="2400" dirty="0">
                <a:solidFill>
                  <a:srgbClr val="0070C0"/>
                </a:solidFill>
              </a:rPr>
              <a:t> en </a:t>
            </a:r>
            <a:r>
              <a:rPr lang="fr-BE" sz="2400" dirty="0" err="1">
                <a:solidFill>
                  <a:srgbClr val="0070C0"/>
                </a:solidFill>
              </a:rPr>
              <a:t>facturen</a:t>
            </a:r>
            <a:r>
              <a:rPr lang="fr-BE" sz="2400" dirty="0">
                <a:solidFill>
                  <a:srgbClr val="0070C0"/>
                </a:solidFill>
              </a:rPr>
              <a:t> </a:t>
            </a:r>
            <a:r>
              <a:rPr lang="fr-BE" sz="2400" dirty="0" err="1">
                <a:solidFill>
                  <a:srgbClr val="0070C0"/>
                </a:solidFill>
              </a:rPr>
              <a:t>voor</a:t>
            </a:r>
            <a:r>
              <a:rPr lang="fr-BE" sz="2400" dirty="0">
                <a:solidFill>
                  <a:srgbClr val="0070C0"/>
                </a:solidFill>
              </a:rPr>
              <a:t> </a:t>
            </a:r>
            <a:r>
              <a:rPr lang="fr-BE" sz="2400" dirty="0" err="1">
                <a:solidFill>
                  <a:srgbClr val="0070C0"/>
                </a:solidFill>
              </a:rPr>
              <a:t>halfjaarlijkse</a:t>
            </a:r>
            <a:r>
              <a:rPr lang="fr-BE" sz="2400" dirty="0">
                <a:solidFill>
                  <a:srgbClr val="0070C0"/>
                </a:solidFill>
              </a:rPr>
              <a:t> </a:t>
            </a:r>
            <a:r>
              <a:rPr lang="fr-BE" sz="2400" dirty="0" err="1">
                <a:solidFill>
                  <a:srgbClr val="0070C0"/>
                </a:solidFill>
              </a:rPr>
              <a:t>bijdragen</a:t>
            </a:r>
            <a:r>
              <a:rPr lang="fr-BE" sz="2400" dirty="0">
                <a:solidFill>
                  <a:srgbClr val="0070C0"/>
                </a:solidFill>
              </a:rPr>
              <a:t> (de </a:t>
            </a:r>
            <a:r>
              <a:rPr lang="fr-BE" sz="2400" dirty="0" err="1">
                <a:solidFill>
                  <a:srgbClr val="0070C0"/>
                </a:solidFill>
              </a:rPr>
              <a:t>overige</a:t>
            </a:r>
            <a:r>
              <a:rPr lang="fr-BE" sz="2400" dirty="0">
                <a:solidFill>
                  <a:srgbClr val="0070C0"/>
                </a:solidFill>
              </a:rPr>
              <a:t> </a:t>
            </a:r>
            <a:r>
              <a:rPr lang="fr-BE" sz="2400" dirty="0" err="1">
                <a:solidFill>
                  <a:srgbClr val="0070C0"/>
                </a:solidFill>
              </a:rPr>
              <a:t>kosten</a:t>
            </a:r>
            <a:r>
              <a:rPr lang="fr-BE" sz="2400" dirty="0">
                <a:solidFill>
                  <a:srgbClr val="0070C0"/>
                </a:solidFill>
              </a:rPr>
              <a:t> </a:t>
            </a:r>
            <a:r>
              <a:rPr lang="fr-BE" sz="2400" dirty="0" err="1">
                <a:solidFill>
                  <a:srgbClr val="0070C0"/>
                </a:solidFill>
              </a:rPr>
              <a:t>zijn</a:t>
            </a:r>
            <a:r>
              <a:rPr lang="fr-BE" sz="2400" dirty="0">
                <a:solidFill>
                  <a:srgbClr val="0070C0"/>
                </a:solidFill>
              </a:rPr>
              <a:t> </a:t>
            </a:r>
            <a:r>
              <a:rPr lang="fr-BE" sz="2400" dirty="0" err="1">
                <a:solidFill>
                  <a:srgbClr val="0070C0"/>
                </a:solidFill>
              </a:rPr>
              <a:t>geïntegreerd</a:t>
            </a:r>
            <a:r>
              <a:rPr lang="fr-BE" sz="2400" dirty="0">
                <a:solidFill>
                  <a:srgbClr val="0070C0"/>
                </a:solidFill>
              </a:rPr>
              <a:t> in het </a:t>
            </a:r>
            <a:r>
              <a:rPr lang="fr-BE" sz="2400" dirty="0" err="1">
                <a:solidFill>
                  <a:srgbClr val="0070C0"/>
                </a:solidFill>
              </a:rPr>
              <a:t>afschrift</a:t>
            </a:r>
            <a:r>
              <a:rPr lang="fr-BE" sz="2400" dirty="0"/>
              <a:t>)</a:t>
            </a:r>
          </a:p>
        </p:txBody>
      </p:sp>
      <p:pic>
        <p:nvPicPr>
          <p:cNvPr id="4" name="Grafik 3"/>
          <p:cNvPicPr>
            <a:picLocks noChangeAspect="1"/>
          </p:cNvPicPr>
          <p:nvPr/>
        </p:nvPicPr>
        <p:blipFill>
          <a:blip r:embed="rId2"/>
          <a:stretch>
            <a:fillRect/>
          </a:stretch>
        </p:blipFill>
        <p:spPr>
          <a:xfrm>
            <a:off x="1606378" y="3348681"/>
            <a:ext cx="8794047" cy="3444005"/>
          </a:xfrm>
          <a:prstGeom prst="rect">
            <a:avLst/>
          </a:prstGeom>
        </p:spPr>
      </p:pic>
      <p:pic>
        <p:nvPicPr>
          <p:cNvPr id="5" name="Emblem - Color">
            <a:extLst>
              <a:ext uri="{FF2B5EF4-FFF2-40B4-BE49-F238E27FC236}">
                <a16:creationId xmlns:a16="http://schemas.microsoft.com/office/drawing/2014/main" id="{9720B932-F446-AF4C-BB4E-5FC244705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1523" y="206171"/>
            <a:ext cx="1397161" cy="1323112"/>
          </a:xfrm>
          <a:prstGeom prst="rect">
            <a:avLst/>
          </a:prstGeom>
        </p:spPr>
      </p:pic>
    </p:spTree>
    <p:extLst>
      <p:ext uri="{BB962C8B-B14F-4D97-AF65-F5344CB8AC3E}">
        <p14:creationId xmlns:p14="http://schemas.microsoft.com/office/powerpoint/2010/main" val="292664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br>
              <a:rPr lang="de-DE" dirty="0"/>
            </a:br>
            <a:r>
              <a:rPr lang="de-DE" dirty="0" err="1">
                <a:solidFill>
                  <a:srgbClr val="0070C0"/>
                </a:solidFill>
              </a:rPr>
              <a:t>MyLCI</a:t>
            </a:r>
            <a:r>
              <a:rPr lang="de-DE" dirty="0">
                <a:solidFill>
                  <a:srgbClr val="0070C0"/>
                </a:solidFill>
              </a:rPr>
              <a:t>: </a:t>
            </a:r>
            <a:r>
              <a:rPr lang="de-DE" dirty="0" err="1">
                <a:solidFill>
                  <a:srgbClr val="0070C0"/>
                </a:solidFill>
              </a:rPr>
              <a:t>facturen</a:t>
            </a:r>
            <a:r>
              <a:rPr lang="de-DE" dirty="0">
                <a:solidFill>
                  <a:srgbClr val="0070C0"/>
                </a:solidFill>
              </a:rPr>
              <a:t> en andere </a:t>
            </a:r>
            <a:r>
              <a:rPr lang="de-DE" dirty="0" err="1">
                <a:solidFill>
                  <a:srgbClr val="0070C0"/>
                </a:solidFill>
              </a:rPr>
              <a:t>informatie</a:t>
            </a:r>
            <a:endParaRPr lang="fr-BE" dirty="0"/>
          </a:p>
        </p:txBody>
      </p:sp>
      <p:sp>
        <p:nvSpPr>
          <p:cNvPr id="3" name="Inhaltsplatzhalter 2"/>
          <p:cNvSpPr>
            <a:spLocks noGrp="1"/>
          </p:cNvSpPr>
          <p:nvPr>
            <p:ph idx="1"/>
          </p:nvPr>
        </p:nvSpPr>
        <p:spPr>
          <a:xfrm>
            <a:off x="838200" y="1825625"/>
            <a:ext cx="10515600" cy="4284105"/>
          </a:xfrm>
        </p:spPr>
        <p:txBody>
          <a:bodyPr>
            <a:normAutofit fontScale="62500" lnSpcReduction="20000"/>
          </a:bodyPr>
          <a:lstStyle/>
          <a:p>
            <a:pPr lvl="0"/>
            <a:r>
              <a:rPr lang="fr-BE" sz="2400" dirty="0"/>
              <a:t>Téléchargez </a:t>
            </a:r>
            <a:r>
              <a:rPr lang="fr-BE" sz="2400"/>
              <a:t>votre </a:t>
            </a:r>
            <a:r>
              <a:rPr lang="fr-FR" sz="2400"/>
              <a:t>relevé de compte </a:t>
            </a:r>
            <a:r>
              <a:rPr lang="fr-BE" sz="2400"/>
              <a:t>et </a:t>
            </a:r>
            <a:r>
              <a:rPr lang="fr-FR" sz="2400"/>
              <a:t>il</a:t>
            </a:r>
            <a:r>
              <a:rPr lang="fr-BE" sz="2400"/>
              <a:t> </a:t>
            </a:r>
            <a:r>
              <a:rPr lang="fr-BE" sz="2400" dirty="0"/>
              <a:t>vous présentera un solde en EUR tout </a:t>
            </a:r>
            <a:r>
              <a:rPr lang="fr-BE" sz="2400"/>
              <a:t>en bas</a:t>
            </a:r>
            <a:r>
              <a:rPr lang="fr-FR" sz="2400"/>
              <a:t> (les factures des cotisations semestrielles ne sont qu’une annexe avec le détail des membres)</a:t>
            </a:r>
            <a:endParaRPr lang="fr-BE" sz="2400" dirty="0"/>
          </a:p>
          <a:p>
            <a:pPr lvl="0"/>
            <a:r>
              <a:rPr lang="fr-BE" sz="2400" dirty="0" err="1">
                <a:solidFill>
                  <a:srgbClr val="0070C0"/>
                </a:solidFill>
              </a:rPr>
              <a:t>Download</a:t>
            </a:r>
            <a:r>
              <a:rPr lang="fr-BE" sz="2400" dirty="0">
                <a:solidFill>
                  <a:srgbClr val="0070C0"/>
                </a:solidFill>
              </a:rPr>
              <a:t> </a:t>
            </a:r>
            <a:r>
              <a:rPr lang="fr-BE" sz="2400" err="1">
                <a:solidFill>
                  <a:srgbClr val="0070C0"/>
                </a:solidFill>
              </a:rPr>
              <a:t>uw</a:t>
            </a:r>
            <a:r>
              <a:rPr lang="fr-BE" sz="2400">
                <a:solidFill>
                  <a:srgbClr val="0070C0"/>
                </a:solidFill>
              </a:rPr>
              <a:t> </a:t>
            </a:r>
            <a:r>
              <a:rPr lang="fr-FR" sz="2400">
                <a:solidFill>
                  <a:srgbClr val="0070C0"/>
                </a:solidFill>
              </a:rPr>
              <a:t>uittreksel</a:t>
            </a:r>
            <a:r>
              <a:rPr lang="fr-BE" sz="2400">
                <a:solidFill>
                  <a:srgbClr val="0070C0"/>
                </a:solidFill>
              </a:rPr>
              <a:t> </a:t>
            </a:r>
            <a:r>
              <a:rPr lang="fr-BE" sz="2400" dirty="0">
                <a:solidFill>
                  <a:srgbClr val="0070C0"/>
                </a:solidFill>
              </a:rPr>
              <a:t>en u </a:t>
            </a:r>
            <a:r>
              <a:rPr lang="fr-BE" sz="2400" dirty="0" err="1">
                <a:solidFill>
                  <a:srgbClr val="0070C0"/>
                </a:solidFill>
              </a:rPr>
              <a:t>ziet</a:t>
            </a:r>
            <a:r>
              <a:rPr lang="fr-BE" sz="2400" dirty="0">
                <a:solidFill>
                  <a:srgbClr val="0070C0"/>
                </a:solidFill>
              </a:rPr>
              <a:t> </a:t>
            </a:r>
            <a:r>
              <a:rPr lang="fr-BE" sz="2400" dirty="0" err="1">
                <a:solidFill>
                  <a:srgbClr val="0070C0"/>
                </a:solidFill>
              </a:rPr>
              <a:t>onderaan</a:t>
            </a:r>
            <a:r>
              <a:rPr lang="fr-BE" sz="2400" dirty="0">
                <a:solidFill>
                  <a:srgbClr val="0070C0"/>
                </a:solidFill>
              </a:rPr>
              <a:t> </a:t>
            </a:r>
            <a:r>
              <a:rPr lang="fr-BE" sz="2400" dirty="0" err="1">
                <a:solidFill>
                  <a:srgbClr val="0070C0"/>
                </a:solidFill>
              </a:rPr>
              <a:t>een</a:t>
            </a:r>
            <a:r>
              <a:rPr lang="fr-BE" sz="2400" dirty="0">
                <a:solidFill>
                  <a:srgbClr val="0070C0"/>
                </a:solidFill>
              </a:rPr>
              <a:t> </a:t>
            </a:r>
            <a:r>
              <a:rPr lang="fr-BE" sz="2400" dirty="0" err="1">
                <a:solidFill>
                  <a:srgbClr val="0070C0"/>
                </a:solidFill>
              </a:rPr>
              <a:t>saldo</a:t>
            </a:r>
            <a:r>
              <a:rPr lang="fr-BE" sz="2400" dirty="0">
                <a:solidFill>
                  <a:srgbClr val="0070C0"/>
                </a:solidFill>
              </a:rPr>
              <a:t> </a:t>
            </a:r>
            <a:r>
              <a:rPr lang="fr-BE" sz="2400">
                <a:solidFill>
                  <a:srgbClr val="0070C0"/>
                </a:solidFill>
              </a:rPr>
              <a:t>in </a:t>
            </a:r>
            <a:r>
              <a:rPr lang="fr-FR" sz="2400">
                <a:solidFill>
                  <a:srgbClr val="0070C0"/>
                </a:solidFill>
              </a:rPr>
              <a:t>EUR (de facturen van de halfjaarlijkse beidragen zijn enkel bijvoegsels mit het detail van de leden)</a:t>
            </a:r>
            <a:endParaRPr lang="fr-BE" sz="2400" dirty="0">
              <a:solidFill>
                <a:srgbClr val="0070C0"/>
              </a:solidFill>
            </a:endParaRPr>
          </a:p>
          <a:p>
            <a:pPr lvl="0"/>
            <a:endParaRPr lang="fr-BE" sz="2400" dirty="0"/>
          </a:p>
          <a:p>
            <a:pPr lvl="0"/>
            <a:endParaRPr lang="fr-BE" sz="2400" dirty="0"/>
          </a:p>
          <a:p>
            <a:pPr marL="0" lvl="0" indent="0">
              <a:buNone/>
            </a:pPr>
            <a:endParaRPr lang="fr-FR" sz="2400"/>
          </a:p>
          <a:p>
            <a:pPr marL="0" lvl="0" indent="0">
              <a:buNone/>
            </a:pPr>
            <a:endParaRPr lang="fr-FR" sz="2400"/>
          </a:p>
          <a:p>
            <a:pPr marL="0" lvl="0" indent="0">
              <a:buNone/>
            </a:pPr>
            <a:endParaRPr lang="fr-BE" sz="2400" dirty="0"/>
          </a:p>
          <a:p>
            <a:pPr lvl="0"/>
            <a:r>
              <a:rPr lang="fr-BE" sz="2400" dirty="0"/>
              <a:t>Aucune mention de paiement n’est faite sur ces factures.</a:t>
            </a:r>
          </a:p>
          <a:p>
            <a:pPr lvl="0"/>
            <a:r>
              <a:rPr lang="fr-BE" sz="2400" dirty="0"/>
              <a:t>Payez le solde endéans le mois sur le compte de la LCI BE35 3100 9846 9537 en mentionnant votre numéro </a:t>
            </a:r>
            <a:r>
              <a:rPr lang="fr-BE" sz="2400"/>
              <a:t>de club</a:t>
            </a:r>
            <a:r>
              <a:rPr lang="fr-FR" sz="2400"/>
              <a:t> (si vous payez plus tard, utilisez le nouveau taux de change </a:t>
            </a:r>
            <a:r>
              <a:rPr lang="fr-FR" sz="2400">
                <a:hlinkClick r:id="rId2"/>
              </a:rPr>
              <a:t>https://lionsclubs.org/fr/resources-for-members/resource-center/exchange-rates</a:t>
            </a:r>
            <a:r>
              <a:rPr lang="fr-FR" sz="2400"/>
              <a:t> )</a:t>
            </a:r>
            <a:endParaRPr lang="fr-BE" sz="2400" dirty="0"/>
          </a:p>
          <a:p>
            <a:pPr lvl="0"/>
            <a:r>
              <a:rPr lang="fr-BE" sz="2400" dirty="0">
                <a:solidFill>
                  <a:srgbClr val="0070C0"/>
                </a:solidFill>
              </a:rPr>
              <a:t>Op </a:t>
            </a:r>
            <a:r>
              <a:rPr lang="fr-BE" sz="2400" dirty="0" err="1">
                <a:solidFill>
                  <a:srgbClr val="0070C0"/>
                </a:solidFill>
              </a:rPr>
              <a:t>deze</a:t>
            </a:r>
            <a:r>
              <a:rPr lang="fr-BE" sz="2400" dirty="0">
                <a:solidFill>
                  <a:srgbClr val="0070C0"/>
                </a:solidFill>
              </a:rPr>
              <a:t> </a:t>
            </a:r>
            <a:r>
              <a:rPr lang="fr-BE" sz="2400" dirty="0" err="1">
                <a:solidFill>
                  <a:srgbClr val="0070C0"/>
                </a:solidFill>
              </a:rPr>
              <a:t>facturen</a:t>
            </a:r>
            <a:r>
              <a:rPr lang="fr-BE" sz="2400" dirty="0">
                <a:solidFill>
                  <a:srgbClr val="0070C0"/>
                </a:solidFill>
              </a:rPr>
              <a:t> </a:t>
            </a:r>
            <a:r>
              <a:rPr lang="fr-BE" sz="2400" dirty="0" err="1">
                <a:solidFill>
                  <a:srgbClr val="0070C0"/>
                </a:solidFill>
              </a:rPr>
              <a:t>wordt</a:t>
            </a:r>
            <a:r>
              <a:rPr lang="fr-BE" sz="2400" dirty="0">
                <a:solidFill>
                  <a:srgbClr val="0070C0"/>
                </a:solidFill>
              </a:rPr>
              <a:t> </a:t>
            </a:r>
            <a:r>
              <a:rPr lang="fr-BE" sz="2400" dirty="0" err="1">
                <a:solidFill>
                  <a:srgbClr val="0070C0"/>
                </a:solidFill>
              </a:rPr>
              <a:t>geen</a:t>
            </a:r>
            <a:r>
              <a:rPr lang="fr-BE" sz="2400" dirty="0">
                <a:solidFill>
                  <a:srgbClr val="0070C0"/>
                </a:solidFill>
              </a:rPr>
              <a:t> </a:t>
            </a:r>
            <a:r>
              <a:rPr lang="fr-BE" sz="2400" dirty="0" err="1">
                <a:solidFill>
                  <a:srgbClr val="0070C0"/>
                </a:solidFill>
              </a:rPr>
              <a:t>melding</a:t>
            </a:r>
            <a:r>
              <a:rPr lang="fr-BE" sz="2400" dirty="0">
                <a:solidFill>
                  <a:srgbClr val="0070C0"/>
                </a:solidFill>
              </a:rPr>
              <a:t> </a:t>
            </a:r>
            <a:r>
              <a:rPr lang="fr-BE" sz="2400" dirty="0" err="1">
                <a:solidFill>
                  <a:srgbClr val="0070C0"/>
                </a:solidFill>
              </a:rPr>
              <a:t>gemaakt</a:t>
            </a:r>
            <a:r>
              <a:rPr lang="fr-BE" sz="2400" dirty="0">
                <a:solidFill>
                  <a:srgbClr val="0070C0"/>
                </a:solidFill>
              </a:rPr>
              <a:t> van </a:t>
            </a:r>
            <a:r>
              <a:rPr lang="fr-BE" sz="2400" dirty="0" err="1">
                <a:solidFill>
                  <a:srgbClr val="0070C0"/>
                </a:solidFill>
              </a:rPr>
              <a:t>betaling</a:t>
            </a:r>
            <a:r>
              <a:rPr lang="fr-BE" sz="2400" dirty="0">
                <a:solidFill>
                  <a:srgbClr val="0070C0"/>
                </a:solidFill>
              </a:rPr>
              <a:t>.</a:t>
            </a:r>
          </a:p>
          <a:p>
            <a:pPr lvl="0"/>
            <a:r>
              <a:rPr lang="fr-BE" sz="2400" dirty="0" err="1">
                <a:solidFill>
                  <a:srgbClr val="0070C0"/>
                </a:solidFill>
              </a:rPr>
              <a:t>Betaal</a:t>
            </a:r>
            <a:r>
              <a:rPr lang="fr-BE" sz="2400" dirty="0">
                <a:solidFill>
                  <a:srgbClr val="0070C0"/>
                </a:solidFill>
              </a:rPr>
              <a:t> het </a:t>
            </a:r>
            <a:r>
              <a:rPr lang="fr-BE" sz="2400" dirty="0" err="1">
                <a:solidFill>
                  <a:srgbClr val="0070C0"/>
                </a:solidFill>
              </a:rPr>
              <a:t>saldo</a:t>
            </a:r>
            <a:r>
              <a:rPr lang="fr-BE" sz="2400" dirty="0">
                <a:solidFill>
                  <a:srgbClr val="0070C0"/>
                </a:solidFill>
              </a:rPr>
              <a:t> </a:t>
            </a:r>
            <a:r>
              <a:rPr lang="fr-BE" sz="2400" dirty="0" err="1">
                <a:solidFill>
                  <a:srgbClr val="0070C0"/>
                </a:solidFill>
              </a:rPr>
              <a:t>binnen</a:t>
            </a:r>
            <a:r>
              <a:rPr lang="fr-BE" sz="2400" dirty="0">
                <a:solidFill>
                  <a:srgbClr val="0070C0"/>
                </a:solidFill>
              </a:rPr>
              <a:t> de </a:t>
            </a:r>
            <a:r>
              <a:rPr lang="fr-BE" sz="2400" dirty="0" err="1">
                <a:solidFill>
                  <a:srgbClr val="0070C0"/>
                </a:solidFill>
              </a:rPr>
              <a:t>maand</a:t>
            </a:r>
            <a:r>
              <a:rPr lang="fr-BE" sz="2400" dirty="0">
                <a:solidFill>
                  <a:srgbClr val="0070C0"/>
                </a:solidFill>
              </a:rPr>
              <a:t> op de LCI-</a:t>
            </a:r>
            <a:r>
              <a:rPr lang="fr-BE" sz="2400" dirty="0" err="1">
                <a:solidFill>
                  <a:srgbClr val="0070C0"/>
                </a:solidFill>
              </a:rPr>
              <a:t>rekening</a:t>
            </a:r>
            <a:r>
              <a:rPr lang="fr-BE" sz="2400" dirty="0">
                <a:solidFill>
                  <a:srgbClr val="0070C0"/>
                </a:solidFill>
              </a:rPr>
              <a:t> BE35 3100 9846 9537 </a:t>
            </a:r>
            <a:r>
              <a:rPr lang="fr-BE" sz="2400" dirty="0" err="1">
                <a:solidFill>
                  <a:srgbClr val="0070C0"/>
                </a:solidFill>
              </a:rPr>
              <a:t>door</a:t>
            </a:r>
            <a:r>
              <a:rPr lang="fr-BE" sz="2400" dirty="0">
                <a:solidFill>
                  <a:srgbClr val="0070C0"/>
                </a:solidFill>
              </a:rPr>
              <a:t> je </a:t>
            </a:r>
            <a:r>
              <a:rPr lang="fr-BE" sz="2400" dirty="0" err="1">
                <a:solidFill>
                  <a:srgbClr val="0070C0"/>
                </a:solidFill>
              </a:rPr>
              <a:t>clubnummer</a:t>
            </a:r>
            <a:r>
              <a:rPr lang="fr-BE" sz="2400" dirty="0">
                <a:solidFill>
                  <a:srgbClr val="0070C0"/>
                </a:solidFill>
              </a:rPr>
              <a:t> </a:t>
            </a:r>
            <a:r>
              <a:rPr lang="fr-BE" sz="2400">
                <a:solidFill>
                  <a:srgbClr val="0070C0"/>
                </a:solidFill>
              </a:rPr>
              <a:t>te </a:t>
            </a:r>
            <a:r>
              <a:rPr lang="fr-FR" sz="2400">
                <a:solidFill>
                  <a:srgbClr val="0070C0"/>
                </a:solidFill>
              </a:rPr>
              <a:t>vermelden (als u later betaald, gebruik de nieuwe wisselkoers https://lionsclubs.org/en/resources-for-members/resource-center/exchange-rates)</a:t>
            </a:r>
            <a:endParaRPr lang="fr-BE" sz="2400" dirty="0">
              <a:solidFill>
                <a:srgbClr val="0070C0"/>
              </a:solidFill>
            </a:endParaRPr>
          </a:p>
        </p:txBody>
      </p:sp>
      <p:pic>
        <p:nvPicPr>
          <p:cNvPr id="5" name="Grafik 4"/>
          <p:cNvPicPr>
            <a:picLocks noChangeAspect="1"/>
          </p:cNvPicPr>
          <p:nvPr/>
        </p:nvPicPr>
        <p:blipFill>
          <a:blip r:embed="rId3"/>
          <a:stretch>
            <a:fillRect/>
          </a:stretch>
        </p:blipFill>
        <p:spPr>
          <a:xfrm>
            <a:off x="1835665" y="2804984"/>
            <a:ext cx="7275928" cy="1112108"/>
          </a:xfrm>
          <a:prstGeom prst="rect">
            <a:avLst/>
          </a:prstGeom>
        </p:spPr>
      </p:pic>
      <p:pic>
        <p:nvPicPr>
          <p:cNvPr id="6" name="Emblem - Color">
            <a:extLst>
              <a:ext uri="{FF2B5EF4-FFF2-40B4-BE49-F238E27FC236}">
                <a16:creationId xmlns:a16="http://schemas.microsoft.com/office/drawing/2014/main" id="{86DDB3B3-2067-0747-A22D-D7717191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172" y="216243"/>
            <a:ext cx="1445741" cy="1369117"/>
          </a:xfrm>
          <a:prstGeom prst="rect">
            <a:avLst/>
          </a:prstGeom>
        </p:spPr>
      </p:pic>
    </p:spTree>
    <p:extLst>
      <p:ext uri="{BB962C8B-B14F-4D97-AF65-F5344CB8AC3E}">
        <p14:creationId xmlns:p14="http://schemas.microsoft.com/office/powerpoint/2010/main" val="45110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endParaRPr lang="fr-BE" dirty="0"/>
          </a:p>
        </p:txBody>
      </p:sp>
      <p:sp>
        <p:nvSpPr>
          <p:cNvPr id="3" name="Inhaltsplatzhalter 2"/>
          <p:cNvSpPr>
            <a:spLocks noGrp="1"/>
          </p:cNvSpPr>
          <p:nvPr>
            <p:ph idx="1"/>
          </p:nvPr>
        </p:nvSpPr>
        <p:spPr>
          <a:xfrm>
            <a:off x="838200" y="1303110"/>
            <a:ext cx="10515600" cy="5041706"/>
          </a:xfrm>
        </p:spPr>
        <p:txBody>
          <a:bodyPr>
            <a:normAutofit fontScale="47500" lnSpcReduction="20000"/>
          </a:bodyPr>
          <a:lstStyle/>
          <a:p>
            <a:endParaRPr lang="fr-BE" sz="2400" dirty="0"/>
          </a:p>
          <a:p>
            <a:pPr marL="0" indent="0">
              <a:buNone/>
            </a:pPr>
            <a:r>
              <a:rPr lang="fr-BE" sz="2400" b="1" dirty="0"/>
              <a:t>Le règlement révisé sur la mise en suspension </a:t>
            </a:r>
            <a:endParaRPr lang="fr-BE" sz="2400" dirty="0"/>
          </a:p>
          <a:p>
            <a:r>
              <a:rPr lang="fr-BE" sz="2400" dirty="0"/>
              <a:t>En avril 2010, le Conseil d’Administration International a révisé le règlement sur la mise en suspension concerne les clubs qui ne règlent pas leur solde débiteur dans les délais requis. Le règlement révisé s'énonce ainsi : </a:t>
            </a:r>
          </a:p>
          <a:p>
            <a:r>
              <a:rPr lang="fr-BE" sz="2400" dirty="0"/>
              <a:t>Tout club qui affiche un solde débiteur arriéré de plus de 20 $US par membre ou de 1 000 $US par club (selon le chiffre le moins élevé), datant de plus de 120 jours, sera suspendu automatiquement, ainsi que sa charte, ses droits, privilèges et obligations de Lions club. Si le club n’a pas retrouvé le statut actif au plus tard le 28ème jour du mois suivant la mise en suspension, la charte du club sera annulée automatiquement. </a:t>
            </a:r>
          </a:p>
          <a:p>
            <a:r>
              <a:rPr lang="fr-BE" sz="2400" dirty="0"/>
              <a:t>La suspension signifie la suspension temporaire de la charte, des droits, privilèges et obligation du Lions Club à cause d'un solde débiteur impayé. </a:t>
            </a:r>
          </a:p>
          <a:p>
            <a:r>
              <a:rPr lang="fr-BE" sz="2400" dirty="0"/>
              <a:t>Il est interdit aux clubs mis en suspension de : </a:t>
            </a:r>
          </a:p>
          <a:p>
            <a:r>
              <a:rPr lang="fr-BE" sz="2400" dirty="0"/>
              <a:t>(a) Mener à bien des </a:t>
            </a:r>
            <a:r>
              <a:rPr lang="fr-BE" sz="2400" dirty="0" err="1"/>
              <a:t>oeuvres</a:t>
            </a:r>
            <a:r>
              <a:rPr lang="fr-BE" sz="2400" dirty="0"/>
              <a:t> sociales </a:t>
            </a:r>
          </a:p>
          <a:p>
            <a:r>
              <a:rPr lang="fr-BE" sz="2400" dirty="0"/>
              <a:t>(b) Mener à bien des collectes de fonds </a:t>
            </a:r>
          </a:p>
          <a:p>
            <a:r>
              <a:rPr lang="fr-BE" sz="2400" dirty="0"/>
              <a:t>(c) Participer aux manifestations ou séminaires de district ou de district multiple </a:t>
            </a:r>
          </a:p>
          <a:p>
            <a:r>
              <a:rPr lang="fr-BE" sz="2400" dirty="0"/>
              <a:t>(d) Participer aux élections ou scrutins en dehors du club </a:t>
            </a:r>
          </a:p>
          <a:p>
            <a:r>
              <a:rPr lang="fr-BE" sz="2400" dirty="0"/>
              <a:t>(e) Valider ou nommer un candidat à un poste de district, district multiple ou international </a:t>
            </a:r>
          </a:p>
          <a:p>
            <a:r>
              <a:rPr lang="fr-BE" sz="2400" dirty="0"/>
              <a:t>(f) Transmettre le Rapport Mensuel d'Effectifs et d'autres rapports </a:t>
            </a:r>
          </a:p>
          <a:p>
            <a:r>
              <a:rPr lang="fr-BE" sz="2400" dirty="0"/>
              <a:t>(g) Parrainer un Lions Club ou créer un Léo ou </a:t>
            </a:r>
            <a:r>
              <a:rPr lang="fr-BE" sz="2400" dirty="0" err="1"/>
              <a:t>Lioness</a:t>
            </a:r>
            <a:r>
              <a:rPr lang="fr-BE" sz="2400" dirty="0"/>
              <a:t> club. </a:t>
            </a:r>
          </a:p>
          <a:p>
            <a:r>
              <a:rPr lang="fr-BE" sz="2400" dirty="0"/>
              <a:t>Les clubs en suspension ont le droit de : </a:t>
            </a:r>
          </a:p>
          <a:p>
            <a:r>
              <a:rPr lang="fr-BE" sz="2400" dirty="0"/>
              <a:t>(a) Tenir des réunions pour discuter de l'avenir du club et identifier les mesures à prendre pour obtenir à nouveau un statut actif. </a:t>
            </a:r>
          </a:p>
          <a:p>
            <a:r>
              <a:rPr lang="fr-BE" sz="2400" dirty="0"/>
              <a:t>(b) Effectuer des versements pour régler le solde débiteur arriéré, ou solliciter un échéancier de paiements partiels. </a:t>
            </a:r>
          </a:p>
          <a:p>
            <a:r>
              <a:rPr lang="fr-BE" sz="2400" dirty="0"/>
              <a:t>Ce règlement révisé entraîne des conséquences très graves pour les clubs qui sont en retard pour le règlement de leur solde débiteur. Afin de résoudre ce problème des soldes débiteurs arriérés, les clubs qui ont été mis en suspension peuvent obtenir à nouveau un statut actif en réglant le solde débiteur en entier. Il ne sera pas nécessaire de transmettre de rapport de réorganisation pour retrouver un statut actif, mais les officiels doivent étudier et mettre à jour immédiatement la liste d'effectifs, dès que le club aura été dégagé de la suspension. Rendez-vous sur www.lionsclubs.org, et réfléchissez à la possibilité d’effectuer un règlement en ligne. </a:t>
            </a:r>
          </a:p>
        </p:txBody>
      </p:sp>
      <p:pic>
        <p:nvPicPr>
          <p:cNvPr id="4" name="Emblem - Color">
            <a:extLst>
              <a:ext uri="{FF2B5EF4-FFF2-40B4-BE49-F238E27FC236}">
                <a16:creationId xmlns:a16="http://schemas.microsoft.com/office/drawing/2014/main" id="{85EBB6CB-83BB-944E-B216-DB5CB5692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549529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0070C0"/>
                </a:solidFill>
              </a:rPr>
              <a:t>MyLCI</a:t>
            </a:r>
            <a:r>
              <a:rPr lang="de-DE" dirty="0">
                <a:solidFill>
                  <a:srgbClr val="0070C0"/>
                </a:solidFill>
              </a:rPr>
              <a:t>: </a:t>
            </a:r>
            <a:r>
              <a:rPr lang="de-DE" dirty="0" err="1">
                <a:solidFill>
                  <a:srgbClr val="0070C0"/>
                </a:solidFill>
              </a:rPr>
              <a:t>facturen</a:t>
            </a:r>
            <a:r>
              <a:rPr lang="de-DE" dirty="0">
                <a:solidFill>
                  <a:srgbClr val="0070C0"/>
                </a:solidFill>
              </a:rPr>
              <a:t> en andere </a:t>
            </a:r>
            <a:r>
              <a:rPr lang="de-DE" dirty="0" err="1">
                <a:solidFill>
                  <a:srgbClr val="0070C0"/>
                </a:solidFill>
              </a:rPr>
              <a:t>informatie</a:t>
            </a:r>
            <a:endParaRPr lang="fr-BE" dirty="0"/>
          </a:p>
        </p:txBody>
      </p:sp>
      <p:sp>
        <p:nvSpPr>
          <p:cNvPr id="3" name="Inhaltsplatzhalter 2"/>
          <p:cNvSpPr>
            <a:spLocks noGrp="1"/>
          </p:cNvSpPr>
          <p:nvPr>
            <p:ph idx="1"/>
          </p:nvPr>
        </p:nvSpPr>
        <p:spPr>
          <a:xfrm>
            <a:off x="838200" y="1303110"/>
            <a:ext cx="10515600" cy="5041706"/>
          </a:xfrm>
        </p:spPr>
        <p:txBody>
          <a:bodyPr>
            <a:normAutofit fontScale="47500" lnSpcReduction="20000"/>
          </a:bodyPr>
          <a:lstStyle/>
          <a:p>
            <a:endParaRPr lang="fr-BE" sz="2400" dirty="0"/>
          </a:p>
          <a:p>
            <a:pPr marL="0" indent="0">
              <a:buNone/>
            </a:pPr>
            <a:r>
              <a:rPr lang="fr-BE" sz="2400" b="1" dirty="0" err="1"/>
              <a:t>Herziene</a:t>
            </a:r>
            <a:r>
              <a:rPr lang="fr-BE" sz="2400" b="1" dirty="0"/>
              <a:t> </a:t>
            </a:r>
            <a:r>
              <a:rPr lang="fr-BE" sz="2400" b="1" dirty="0" err="1"/>
              <a:t>schorsingsvoorschriften</a:t>
            </a:r>
            <a:endParaRPr lang="fr-BE" sz="2400" b="1" dirty="0"/>
          </a:p>
          <a:p>
            <a:pPr marL="0" indent="0">
              <a:buNone/>
            </a:pPr>
            <a:r>
              <a:rPr lang="fr-BE" sz="2400" b="1" dirty="0"/>
              <a:t>In </a:t>
            </a:r>
            <a:r>
              <a:rPr lang="fr-BE" sz="2400" b="1" dirty="0" err="1"/>
              <a:t>april</a:t>
            </a:r>
            <a:r>
              <a:rPr lang="fr-BE" sz="2400" b="1" dirty="0"/>
              <a:t> 2010 </a:t>
            </a:r>
            <a:r>
              <a:rPr lang="fr-BE" sz="2400" b="1" dirty="0" err="1"/>
              <a:t>heeft</a:t>
            </a:r>
            <a:r>
              <a:rPr lang="fr-BE" sz="2400" b="1" dirty="0"/>
              <a:t> de Internationale </a:t>
            </a:r>
            <a:r>
              <a:rPr lang="fr-BE" sz="2400" b="1" dirty="0" err="1"/>
              <a:t>Raad</a:t>
            </a:r>
            <a:r>
              <a:rPr lang="fr-BE" sz="2400" b="1" dirty="0"/>
              <a:t> van </a:t>
            </a:r>
            <a:r>
              <a:rPr lang="fr-BE" sz="2400" b="1" dirty="0" err="1"/>
              <a:t>Bestuur</a:t>
            </a:r>
            <a:r>
              <a:rPr lang="fr-BE" sz="2400" b="1" dirty="0"/>
              <a:t> het </a:t>
            </a:r>
            <a:r>
              <a:rPr lang="fr-BE" sz="2400" b="1" dirty="0" err="1"/>
              <a:t>schorsingsreglement</a:t>
            </a:r>
            <a:r>
              <a:rPr lang="fr-BE" sz="2400" b="1" dirty="0"/>
              <a:t> </a:t>
            </a:r>
            <a:r>
              <a:rPr lang="fr-BE" sz="2400" b="1" dirty="0" err="1"/>
              <a:t>herzien</a:t>
            </a:r>
            <a:r>
              <a:rPr lang="fr-BE" sz="2400" b="1" dirty="0"/>
              <a:t> </a:t>
            </a:r>
            <a:r>
              <a:rPr lang="fr-BE" sz="2400" b="1" dirty="0" err="1"/>
              <a:t>voor</a:t>
            </a:r>
            <a:r>
              <a:rPr lang="fr-BE" sz="2400" b="1" dirty="0"/>
              <a:t> clubs die hun </a:t>
            </a:r>
            <a:r>
              <a:rPr lang="fr-BE" sz="2400" b="1" dirty="0" err="1"/>
              <a:t>debetsaldi</a:t>
            </a:r>
            <a:r>
              <a:rPr lang="fr-BE" sz="2400" b="1" dirty="0"/>
              <a:t> niet op </a:t>
            </a:r>
            <a:r>
              <a:rPr lang="fr-BE" sz="2400" b="1" dirty="0" err="1"/>
              <a:t>tijd</a:t>
            </a:r>
            <a:r>
              <a:rPr lang="fr-BE" sz="2400" b="1" dirty="0"/>
              <a:t> </a:t>
            </a:r>
            <a:r>
              <a:rPr lang="fr-BE" sz="2400" b="1" dirty="0" err="1"/>
              <a:t>betalen</a:t>
            </a:r>
            <a:r>
              <a:rPr lang="fr-BE" sz="2400" b="1" dirty="0"/>
              <a:t>. De </a:t>
            </a:r>
            <a:r>
              <a:rPr lang="fr-BE" sz="2400" b="1" dirty="0" err="1"/>
              <a:t>herziene</a:t>
            </a:r>
            <a:r>
              <a:rPr lang="fr-BE" sz="2400" b="1" dirty="0"/>
              <a:t> </a:t>
            </a:r>
            <a:r>
              <a:rPr lang="fr-BE" sz="2400" b="1" dirty="0" err="1"/>
              <a:t>regelgeving</a:t>
            </a:r>
            <a:r>
              <a:rPr lang="fr-BE" sz="2400" b="1" dirty="0"/>
              <a:t> </a:t>
            </a:r>
            <a:r>
              <a:rPr lang="fr-BE" sz="2400" b="1" dirty="0" err="1"/>
              <a:t>luidt</a:t>
            </a:r>
            <a:r>
              <a:rPr lang="fr-BE" sz="2400" b="1" dirty="0"/>
              <a:t> </a:t>
            </a:r>
            <a:r>
              <a:rPr lang="fr-BE" sz="2400" b="1" dirty="0" err="1"/>
              <a:t>als</a:t>
            </a:r>
            <a:r>
              <a:rPr lang="fr-BE" sz="2400" b="1" dirty="0"/>
              <a:t> </a:t>
            </a:r>
            <a:r>
              <a:rPr lang="fr-BE" sz="2400" b="1" dirty="0" err="1"/>
              <a:t>volgt</a:t>
            </a:r>
            <a:r>
              <a:rPr lang="fr-BE" sz="2400" b="1" dirty="0"/>
              <a:t>:</a:t>
            </a:r>
          </a:p>
          <a:p>
            <a:pPr marL="0" indent="0">
              <a:buNone/>
            </a:pPr>
            <a:r>
              <a:rPr lang="fr-BE" sz="2400" b="1" dirty="0"/>
              <a:t>Elke club met </a:t>
            </a:r>
            <a:r>
              <a:rPr lang="fr-BE" sz="2400" b="1" dirty="0" err="1"/>
              <a:t>een</a:t>
            </a:r>
            <a:r>
              <a:rPr lang="fr-BE" sz="2400" b="1" dirty="0"/>
              <a:t> </a:t>
            </a:r>
            <a:r>
              <a:rPr lang="fr-BE" sz="2400" b="1" dirty="0" err="1"/>
              <a:t>achterstallig</a:t>
            </a:r>
            <a:r>
              <a:rPr lang="fr-BE" sz="2400" b="1" dirty="0"/>
              <a:t> </a:t>
            </a:r>
            <a:r>
              <a:rPr lang="fr-BE" sz="2400" b="1" dirty="0" err="1"/>
              <a:t>saldo</a:t>
            </a:r>
            <a:r>
              <a:rPr lang="fr-BE" sz="2400" b="1" dirty="0"/>
              <a:t> van </a:t>
            </a:r>
            <a:r>
              <a:rPr lang="fr-BE" sz="2400" b="1" dirty="0" err="1"/>
              <a:t>meer</a:t>
            </a:r>
            <a:r>
              <a:rPr lang="fr-BE" sz="2400" b="1" dirty="0"/>
              <a:t> dan US $ 20 per </a:t>
            </a:r>
            <a:r>
              <a:rPr lang="fr-BE" sz="2400" b="1" dirty="0" err="1"/>
              <a:t>lid</a:t>
            </a:r>
            <a:r>
              <a:rPr lang="fr-BE" sz="2400" b="1" dirty="0"/>
              <a:t> of US $ 1.000 per club (</a:t>
            </a:r>
            <a:r>
              <a:rPr lang="fr-BE" sz="2400" b="1" dirty="0" err="1"/>
              <a:t>welke</a:t>
            </a:r>
            <a:r>
              <a:rPr lang="fr-BE" sz="2400" b="1" dirty="0"/>
              <a:t> van </a:t>
            </a:r>
            <a:r>
              <a:rPr lang="fr-BE" sz="2400" b="1" dirty="0" err="1"/>
              <a:t>beide</a:t>
            </a:r>
            <a:r>
              <a:rPr lang="fr-BE" sz="2400" b="1" dirty="0"/>
              <a:t> het </a:t>
            </a:r>
            <a:r>
              <a:rPr lang="fr-BE" sz="2400" b="1" dirty="0" err="1"/>
              <a:t>minst</a:t>
            </a:r>
            <a:r>
              <a:rPr lang="fr-BE" sz="2400" b="1" dirty="0"/>
              <a:t> </a:t>
            </a:r>
            <a:r>
              <a:rPr lang="fr-BE" sz="2400" b="1" dirty="0" err="1"/>
              <a:t>is</a:t>
            </a:r>
            <a:r>
              <a:rPr lang="fr-BE" sz="2400" b="1" dirty="0"/>
              <a:t>), </a:t>
            </a:r>
            <a:r>
              <a:rPr lang="fr-BE" sz="2400" b="1" dirty="0" err="1"/>
              <a:t>ouder</a:t>
            </a:r>
            <a:r>
              <a:rPr lang="fr-BE" sz="2400" b="1" dirty="0"/>
              <a:t> dan 120 </a:t>
            </a:r>
            <a:r>
              <a:rPr lang="fr-BE" sz="2400" b="1" dirty="0" err="1"/>
              <a:t>dagen</a:t>
            </a:r>
            <a:r>
              <a:rPr lang="fr-BE" sz="2400" b="1" dirty="0"/>
              <a:t>, </a:t>
            </a:r>
            <a:r>
              <a:rPr lang="fr-BE" sz="2400" b="1" dirty="0" err="1"/>
              <a:t>wordt</a:t>
            </a:r>
            <a:r>
              <a:rPr lang="fr-BE" sz="2400" b="1" dirty="0"/>
              <a:t> </a:t>
            </a:r>
            <a:r>
              <a:rPr lang="fr-BE" sz="2400" b="1" dirty="0" err="1"/>
              <a:t>automatisch</a:t>
            </a:r>
            <a:r>
              <a:rPr lang="fr-BE" sz="2400" b="1" dirty="0"/>
              <a:t> </a:t>
            </a:r>
            <a:r>
              <a:rPr lang="fr-BE" sz="2400" b="1" dirty="0" err="1"/>
              <a:t>opgeschort</a:t>
            </a:r>
            <a:r>
              <a:rPr lang="fr-BE" sz="2400" b="1" dirty="0"/>
              <a:t>, </a:t>
            </a:r>
            <a:r>
              <a:rPr lang="fr-BE" sz="2400" b="1" dirty="0" err="1"/>
              <a:t>samen</a:t>
            </a:r>
            <a:r>
              <a:rPr lang="fr-BE" sz="2400" b="1" dirty="0"/>
              <a:t> met het charter, </a:t>
            </a:r>
            <a:r>
              <a:rPr lang="fr-BE" sz="2400" b="1" dirty="0" err="1"/>
              <a:t>rechten</a:t>
            </a:r>
            <a:r>
              <a:rPr lang="fr-BE" sz="2400" b="1" dirty="0"/>
              <a:t>, </a:t>
            </a:r>
            <a:r>
              <a:rPr lang="fr-BE" sz="2400" b="1" dirty="0" err="1"/>
              <a:t>privileges</a:t>
            </a:r>
            <a:r>
              <a:rPr lang="fr-BE" sz="2400" b="1" dirty="0"/>
              <a:t> en </a:t>
            </a:r>
            <a:r>
              <a:rPr lang="fr-BE" sz="2400" b="1" dirty="0" err="1"/>
              <a:t>verplichtingen</a:t>
            </a:r>
            <a:r>
              <a:rPr lang="fr-BE" sz="2400" b="1" dirty="0"/>
              <a:t> van Lions club. Als de club </a:t>
            </a:r>
            <a:r>
              <a:rPr lang="fr-BE" sz="2400" b="1" dirty="0" err="1"/>
              <a:t>uiterlijk</a:t>
            </a:r>
            <a:r>
              <a:rPr lang="fr-BE" sz="2400" b="1" dirty="0"/>
              <a:t> op de 28e dag van de </a:t>
            </a:r>
            <a:r>
              <a:rPr lang="fr-BE" sz="2400" b="1" dirty="0" err="1"/>
              <a:t>maand</a:t>
            </a:r>
            <a:r>
              <a:rPr lang="fr-BE" sz="2400" b="1" dirty="0"/>
              <a:t> </a:t>
            </a:r>
            <a:r>
              <a:rPr lang="fr-BE" sz="2400" b="1" dirty="0" err="1"/>
              <a:t>volgend</a:t>
            </a:r>
            <a:r>
              <a:rPr lang="fr-BE" sz="2400" b="1" dirty="0"/>
              <a:t> op de </a:t>
            </a:r>
            <a:r>
              <a:rPr lang="fr-BE" sz="2400" b="1" dirty="0" err="1"/>
              <a:t>schorsing</a:t>
            </a:r>
            <a:r>
              <a:rPr lang="fr-BE" sz="2400" b="1" dirty="0"/>
              <a:t> niet </a:t>
            </a:r>
            <a:r>
              <a:rPr lang="fr-BE" sz="2400" b="1" dirty="0" err="1"/>
              <a:t>opnieuw</a:t>
            </a:r>
            <a:r>
              <a:rPr lang="fr-BE" sz="2400" b="1" dirty="0"/>
              <a:t> </a:t>
            </a:r>
            <a:r>
              <a:rPr lang="fr-BE" sz="2400" b="1" dirty="0" err="1"/>
              <a:t>actief</a:t>
            </a:r>
            <a:r>
              <a:rPr lang="fr-BE" sz="2400" b="1" dirty="0"/>
              <a:t> </a:t>
            </a:r>
            <a:r>
              <a:rPr lang="fr-BE" sz="2400" b="1" dirty="0" err="1"/>
              <a:t>is</a:t>
            </a:r>
            <a:r>
              <a:rPr lang="fr-BE" sz="2400" b="1" dirty="0"/>
              <a:t> </a:t>
            </a:r>
            <a:r>
              <a:rPr lang="fr-BE" sz="2400" b="1" dirty="0" err="1"/>
              <a:t>geworden</a:t>
            </a:r>
            <a:r>
              <a:rPr lang="fr-BE" sz="2400" b="1" dirty="0"/>
              <a:t>, </a:t>
            </a:r>
            <a:r>
              <a:rPr lang="fr-BE" sz="2400" b="1" dirty="0" err="1"/>
              <a:t>wordt</a:t>
            </a:r>
            <a:r>
              <a:rPr lang="fr-BE" sz="2400" b="1" dirty="0"/>
              <a:t> het </a:t>
            </a:r>
            <a:r>
              <a:rPr lang="fr-BE" sz="2400" b="1" dirty="0" err="1"/>
              <a:t>clubcharter</a:t>
            </a:r>
            <a:r>
              <a:rPr lang="fr-BE" sz="2400" b="1" dirty="0"/>
              <a:t> </a:t>
            </a:r>
            <a:r>
              <a:rPr lang="fr-BE" sz="2400" b="1" dirty="0" err="1"/>
              <a:t>automatisch</a:t>
            </a:r>
            <a:r>
              <a:rPr lang="fr-BE" sz="2400" b="1" dirty="0"/>
              <a:t> </a:t>
            </a:r>
            <a:r>
              <a:rPr lang="fr-BE" sz="2400" b="1" dirty="0" err="1"/>
              <a:t>geannuleerd</a:t>
            </a:r>
            <a:r>
              <a:rPr lang="fr-BE" sz="2400" b="1" dirty="0"/>
              <a:t>.</a:t>
            </a:r>
          </a:p>
          <a:p>
            <a:pPr marL="0" indent="0">
              <a:buNone/>
            </a:pPr>
            <a:r>
              <a:rPr lang="fr-BE" sz="2400" b="1" dirty="0" err="1"/>
              <a:t>Opschorting</a:t>
            </a:r>
            <a:r>
              <a:rPr lang="fr-BE" sz="2400" b="1" dirty="0"/>
              <a:t> </a:t>
            </a:r>
            <a:r>
              <a:rPr lang="fr-BE" sz="2400" b="1" dirty="0" err="1"/>
              <a:t>betekent</a:t>
            </a:r>
            <a:r>
              <a:rPr lang="fr-BE" sz="2400" b="1" dirty="0"/>
              <a:t> </a:t>
            </a:r>
            <a:r>
              <a:rPr lang="fr-BE" sz="2400" b="1" dirty="0" err="1"/>
              <a:t>tijdelijke</a:t>
            </a:r>
            <a:r>
              <a:rPr lang="fr-BE" sz="2400" b="1" dirty="0"/>
              <a:t> </a:t>
            </a:r>
            <a:r>
              <a:rPr lang="fr-BE" sz="2400" b="1" dirty="0" err="1"/>
              <a:t>opschorting</a:t>
            </a:r>
            <a:r>
              <a:rPr lang="fr-BE" sz="2400" b="1" dirty="0"/>
              <a:t> van het Lions Club-charter, </a:t>
            </a:r>
            <a:r>
              <a:rPr lang="fr-BE" sz="2400" b="1" dirty="0" err="1"/>
              <a:t>rechten</a:t>
            </a:r>
            <a:r>
              <a:rPr lang="fr-BE" sz="2400" b="1" dirty="0"/>
              <a:t>, </a:t>
            </a:r>
            <a:r>
              <a:rPr lang="fr-BE" sz="2400" b="1" dirty="0" err="1"/>
              <a:t>privileges</a:t>
            </a:r>
            <a:r>
              <a:rPr lang="fr-BE" sz="2400" b="1" dirty="0"/>
              <a:t> en </a:t>
            </a:r>
            <a:r>
              <a:rPr lang="fr-BE" sz="2400" b="1" dirty="0" err="1"/>
              <a:t>verplichtingen</a:t>
            </a:r>
            <a:r>
              <a:rPr lang="fr-BE" sz="2400" b="1" dirty="0"/>
              <a:t> </a:t>
            </a:r>
            <a:r>
              <a:rPr lang="fr-BE" sz="2400" b="1" dirty="0" err="1"/>
              <a:t>als</a:t>
            </a:r>
            <a:r>
              <a:rPr lang="fr-BE" sz="2400" b="1" dirty="0"/>
              <a:t> </a:t>
            </a:r>
            <a:r>
              <a:rPr lang="fr-BE" sz="2400" b="1" dirty="0" err="1"/>
              <a:t>gevolg</a:t>
            </a:r>
            <a:r>
              <a:rPr lang="fr-BE" sz="2400" b="1" dirty="0"/>
              <a:t> van </a:t>
            </a:r>
            <a:r>
              <a:rPr lang="fr-BE" sz="2400" b="1" dirty="0" err="1"/>
              <a:t>een</a:t>
            </a:r>
            <a:r>
              <a:rPr lang="fr-BE" sz="2400" b="1" dirty="0"/>
              <a:t> </a:t>
            </a:r>
            <a:r>
              <a:rPr lang="fr-BE" sz="2400" b="1" dirty="0" err="1"/>
              <a:t>onbetaald</a:t>
            </a:r>
            <a:r>
              <a:rPr lang="fr-BE" sz="2400" b="1" dirty="0"/>
              <a:t> </a:t>
            </a:r>
            <a:r>
              <a:rPr lang="fr-BE" sz="2400" b="1" dirty="0" err="1"/>
              <a:t>debetsaldo</a:t>
            </a:r>
            <a:r>
              <a:rPr lang="fr-BE" sz="2400" b="1" dirty="0"/>
              <a:t>.</a:t>
            </a:r>
          </a:p>
          <a:p>
            <a:pPr marL="0" indent="0">
              <a:buNone/>
            </a:pPr>
            <a:r>
              <a:rPr lang="fr-BE" sz="2400" b="1" dirty="0"/>
              <a:t>Clubs die </a:t>
            </a:r>
            <a:r>
              <a:rPr lang="fr-BE" sz="2400" b="1" dirty="0" err="1"/>
              <a:t>zijn</a:t>
            </a:r>
            <a:r>
              <a:rPr lang="fr-BE" sz="2400" b="1" dirty="0"/>
              <a:t> </a:t>
            </a:r>
            <a:r>
              <a:rPr lang="fr-BE" sz="2400" b="1" dirty="0" err="1"/>
              <a:t>geschorst</a:t>
            </a:r>
            <a:r>
              <a:rPr lang="fr-BE" sz="2400" b="1" dirty="0"/>
              <a:t>, </a:t>
            </a:r>
            <a:r>
              <a:rPr lang="fr-BE" sz="2400" b="1" dirty="0" err="1"/>
              <a:t>zijn</a:t>
            </a:r>
            <a:r>
              <a:rPr lang="fr-BE" sz="2400" b="1" dirty="0"/>
              <a:t> </a:t>
            </a:r>
            <a:r>
              <a:rPr lang="fr-BE" sz="2400" b="1" dirty="0" err="1"/>
              <a:t>verboden</a:t>
            </a:r>
            <a:r>
              <a:rPr lang="fr-BE" sz="2400" b="1" dirty="0"/>
              <a:t>:</a:t>
            </a:r>
          </a:p>
          <a:p>
            <a:pPr marL="0" indent="0">
              <a:buNone/>
            </a:pPr>
            <a:r>
              <a:rPr lang="fr-BE" sz="2400" b="1" dirty="0"/>
              <a:t>(a) </a:t>
            </a:r>
            <a:r>
              <a:rPr lang="fr-BE" sz="2400" b="1" dirty="0" err="1"/>
              <a:t>Voer</a:t>
            </a:r>
            <a:r>
              <a:rPr lang="fr-BE" sz="2400" b="1" dirty="0"/>
              <a:t> sociale </a:t>
            </a:r>
            <a:r>
              <a:rPr lang="fr-BE" sz="2400" b="1" dirty="0" err="1"/>
              <a:t>werken</a:t>
            </a:r>
            <a:r>
              <a:rPr lang="fr-BE" sz="2400" b="1" dirty="0"/>
              <a:t> </a:t>
            </a:r>
            <a:r>
              <a:rPr lang="fr-BE" sz="2400" b="1" dirty="0" err="1"/>
              <a:t>uit</a:t>
            </a:r>
            <a:endParaRPr lang="fr-BE" sz="2400" b="1" dirty="0"/>
          </a:p>
          <a:p>
            <a:pPr marL="0" indent="0">
              <a:buNone/>
            </a:pPr>
            <a:r>
              <a:rPr lang="fr-BE" sz="2400" b="1" dirty="0"/>
              <a:t>(b) </a:t>
            </a:r>
            <a:r>
              <a:rPr lang="fr-BE" sz="2400" b="1" dirty="0" err="1"/>
              <a:t>Voer</a:t>
            </a:r>
            <a:r>
              <a:rPr lang="fr-BE" sz="2400" b="1" dirty="0"/>
              <a:t> </a:t>
            </a:r>
            <a:r>
              <a:rPr lang="fr-BE" sz="2400" b="1" dirty="0" err="1"/>
              <a:t>fondsenwerving</a:t>
            </a:r>
            <a:r>
              <a:rPr lang="fr-BE" sz="2400" b="1" dirty="0"/>
              <a:t> </a:t>
            </a:r>
            <a:r>
              <a:rPr lang="fr-BE" sz="2400" b="1" dirty="0" err="1"/>
              <a:t>uit</a:t>
            </a:r>
            <a:endParaRPr lang="fr-BE" sz="2400" b="1" dirty="0"/>
          </a:p>
          <a:p>
            <a:pPr marL="0" indent="0">
              <a:buNone/>
            </a:pPr>
            <a:r>
              <a:rPr lang="fr-BE" sz="2400" b="1" dirty="0"/>
              <a:t>(c) </a:t>
            </a:r>
            <a:r>
              <a:rPr lang="fr-BE" sz="2400" b="1" dirty="0" err="1"/>
              <a:t>Deelnemen</a:t>
            </a:r>
            <a:r>
              <a:rPr lang="fr-BE" sz="2400" b="1" dirty="0"/>
              <a:t> </a:t>
            </a:r>
            <a:r>
              <a:rPr lang="fr-BE" sz="2400" b="1" dirty="0" err="1"/>
              <a:t>aan</a:t>
            </a:r>
            <a:r>
              <a:rPr lang="fr-BE" sz="2400" b="1" dirty="0"/>
              <a:t> districts- of </a:t>
            </a:r>
            <a:r>
              <a:rPr lang="fr-BE" sz="2400" b="1" dirty="0" err="1"/>
              <a:t>meerdere</a:t>
            </a:r>
            <a:r>
              <a:rPr lang="fr-BE" sz="2400" b="1" dirty="0"/>
              <a:t> </a:t>
            </a:r>
            <a:r>
              <a:rPr lang="fr-BE" sz="2400" b="1" dirty="0" err="1"/>
              <a:t>districtsevenementen</a:t>
            </a:r>
            <a:r>
              <a:rPr lang="fr-BE" sz="2400" b="1" dirty="0"/>
              <a:t> of </a:t>
            </a:r>
            <a:r>
              <a:rPr lang="fr-BE" sz="2400" b="1" dirty="0" err="1"/>
              <a:t>seminars</a:t>
            </a:r>
            <a:endParaRPr lang="fr-BE" sz="2400" b="1" dirty="0"/>
          </a:p>
          <a:p>
            <a:pPr marL="0" indent="0">
              <a:buNone/>
            </a:pPr>
            <a:r>
              <a:rPr lang="fr-BE" sz="2400" b="1" dirty="0"/>
              <a:t>(d) </a:t>
            </a:r>
            <a:r>
              <a:rPr lang="fr-BE" sz="2400" b="1" dirty="0" err="1"/>
              <a:t>deelnemen</a:t>
            </a:r>
            <a:r>
              <a:rPr lang="fr-BE" sz="2400" b="1" dirty="0"/>
              <a:t> </a:t>
            </a:r>
            <a:r>
              <a:rPr lang="fr-BE" sz="2400" b="1" dirty="0" err="1"/>
              <a:t>aan</a:t>
            </a:r>
            <a:r>
              <a:rPr lang="fr-BE" sz="2400" b="1" dirty="0"/>
              <a:t> </a:t>
            </a:r>
            <a:r>
              <a:rPr lang="fr-BE" sz="2400" b="1" dirty="0" err="1"/>
              <a:t>verkiezingen</a:t>
            </a:r>
            <a:r>
              <a:rPr lang="fr-BE" sz="2400" b="1" dirty="0"/>
              <a:t> of </a:t>
            </a:r>
            <a:r>
              <a:rPr lang="fr-BE" sz="2400" b="1" dirty="0" err="1"/>
              <a:t>peilingen</a:t>
            </a:r>
            <a:r>
              <a:rPr lang="fr-BE" sz="2400" b="1" dirty="0"/>
              <a:t> </a:t>
            </a:r>
            <a:r>
              <a:rPr lang="fr-BE" sz="2400" b="1" dirty="0" err="1"/>
              <a:t>buiten</a:t>
            </a:r>
            <a:r>
              <a:rPr lang="fr-BE" sz="2400" b="1" dirty="0"/>
              <a:t> de club</a:t>
            </a:r>
          </a:p>
          <a:p>
            <a:pPr marL="0" indent="0">
              <a:buNone/>
            </a:pPr>
            <a:r>
              <a:rPr lang="fr-BE" sz="2400" b="1" dirty="0"/>
              <a:t>(e) </a:t>
            </a:r>
            <a:r>
              <a:rPr lang="fr-BE" sz="2400" b="1" dirty="0" err="1"/>
              <a:t>Een</a:t>
            </a:r>
            <a:r>
              <a:rPr lang="fr-BE" sz="2400" b="1" dirty="0"/>
              <a:t> </a:t>
            </a:r>
            <a:r>
              <a:rPr lang="fr-BE" sz="2400" b="1" dirty="0" err="1"/>
              <a:t>kandidaat</a:t>
            </a:r>
            <a:r>
              <a:rPr lang="fr-BE" sz="2400" b="1" dirty="0"/>
              <a:t> </a:t>
            </a:r>
            <a:r>
              <a:rPr lang="fr-BE" sz="2400" b="1" dirty="0" err="1"/>
              <a:t>voor</a:t>
            </a:r>
            <a:r>
              <a:rPr lang="fr-BE" sz="2400" b="1" dirty="0"/>
              <a:t> </a:t>
            </a:r>
            <a:r>
              <a:rPr lang="fr-BE" sz="2400" b="1" dirty="0" err="1"/>
              <a:t>een</a:t>
            </a:r>
            <a:r>
              <a:rPr lang="fr-BE" sz="2400" b="1" dirty="0"/>
              <a:t> district, </a:t>
            </a:r>
            <a:r>
              <a:rPr lang="fr-BE" sz="2400" b="1" dirty="0" err="1"/>
              <a:t>meervoudige</a:t>
            </a:r>
            <a:r>
              <a:rPr lang="fr-BE" sz="2400" b="1" dirty="0"/>
              <a:t> district of internationale </a:t>
            </a:r>
            <a:r>
              <a:rPr lang="fr-BE" sz="2400" b="1" dirty="0" err="1"/>
              <a:t>positie</a:t>
            </a:r>
            <a:r>
              <a:rPr lang="fr-BE" sz="2400" b="1" dirty="0"/>
              <a:t> </a:t>
            </a:r>
            <a:r>
              <a:rPr lang="fr-BE" sz="2400" b="1" dirty="0" err="1"/>
              <a:t>valideren</a:t>
            </a:r>
            <a:r>
              <a:rPr lang="fr-BE" sz="2400" b="1" dirty="0"/>
              <a:t> of </a:t>
            </a:r>
            <a:r>
              <a:rPr lang="fr-BE" sz="2400" b="1" dirty="0" err="1"/>
              <a:t>voordragen</a:t>
            </a:r>
            <a:endParaRPr lang="fr-BE" sz="2400" b="1" dirty="0"/>
          </a:p>
          <a:p>
            <a:pPr marL="0" indent="0">
              <a:buNone/>
            </a:pPr>
            <a:r>
              <a:rPr lang="fr-BE" sz="2400" b="1" dirty="0"/>
              <a:t>(f) </a:t>
            </a:r>
            <a:r>
              <a:rPr lang="fr-BE" sz="2400" b="1" dirty="0" err="1"/>
              <a:t>Dien</a:t>
            </a:r>
            <a:r>
              <a:rPr lang="fr-BE" sz="2400" b="1" dirty="0"/>
              <a:t> het </a:t>
            </a:r>
            <a:r>
              <a:rPr lang="fr-BE" sz="2400" b="1" dirty="0" err="1"/>
              <a:t>maandelijkse</a:t>
            </a:r>
            <a:r>
              <a:rPr lang="fr-BE" sz="2400" b="1" dirty="0"/>
              <a:t> </a:t>
            </a:r>
            <a:r>
              <a:rPr lang="fr-BE" sz="2400" b="1" dirty="0" err="1"/>
              <a:t>personeelsrapport</a:t>
            </a:r>
            <a:r>
              <a:rPr lang="fr-BE" sz="2400" b="1" dirty="0"/>
              <a:t> en </a:t>
            </a:r>
            <a:r>
              <a:rPr lang="fr-BE" sz="2400" b="1" dirty="0" err="1"/>
              <a:t>andere</a:t>
            </a:r>
            <a:r>
              <a:rPr lang="fr-BE" sz="2400" b="1" dirty="0"/>
              <a:t> </a:t>
            </a:r>
            <a:r>
              <a:rPr lang="fr-BE" sz="2400" b="1" dirty="0" err="1"/>
              <a:t>rapporten</a:t>
            </a:r>
            <a:r>
              <a:rPr lang="fr-BE" sz="2400" b="1" dirty="0"/>
              <a:t> in</a:t>
            </a:r>
          </a:p>
          <a:p>
            <a:pPr marL="0" indent="0">
              <a:buNone/>
            </a:pPr>
            <a:r>
              <a:rPr lang="fr-BE" sz="2400" b="1" dirty="0"/>
              <a:t>(g) Sponsor </a:t>
            </a:r>
            <a:r>
              <a:rPr lang="fr-BE" sz="2400" b="1" dirty="0" err="1"/>
              <a:t>een</a:t>
            </a:r>
            <a:r>
              <a:rPr lang="fr-BE" sz="2400" b="1" dirty="0"/>
              <a:t> </a:t>
            </a:r>
            <a:r>
              <a:rPr lang="fr-BE" sz="2400" b="1" dirty="0" err="1"/>
              <a:t>leeuwenclub</a:t>
            </a:r>
            <a:r>
              <a:rPr lang="fr-BE" sz="2400" b="1" dirty="0"/>
              <a:t> of </a:t>
            </a:r>
            <a:r>
              <a:rPr lang="fr-BE" sz="2400" b="1" dirty="0" err="1"/>
              <a:t>richt</a:t>
            </a:r>
            <a:r>
              <a:rPr lang="fr-BE" sz="2400" b="1" dirty="0"/>
              <a:t> </a:t>
            </a:r>
            <a:r>
              <a:rPr lang="fr-BE" sz="2400" b="1" dirty="0" err="1"/>
              <a:t>een</a:t>
            </a:r>
            <a:r>
              <a:rPr lang="fr-BE" sz="2400" b="1" dirty="0"/>
              <a:t> </a:t>
            </a:r>
            <a:r>
              <a:rPr lang="fr-BE" sz="2400" b="1" dirty="0" err="1"/>
              <a:t>leeuw</a:t>
            </a:r>
            <a:r>
              <a:rPr lang="fr-BE" sz="2400" b="1" dirty="0"/>
              <a:t> of </a:t>
            </a:r>
            <a:r>
              <a:rPr lang="fr-BE" sz="2400" b="1" dirty="0" err="1"/>
              <a:t>leeuwinnenclub</a:t>
            </a:r>
            <a:r>
              <a:rPr lang="fr-BE" sz="2400" b="1" dirty="0"/>
              <a:t> op.</a:t>
            </a:r>
          </a:p>
          <a:p>
            <a:pPr marL="0" indent="0">
              <a:buNone/>
            </a:pPr>
            <a:r>
              <a:rPr lang="fr-BE" sz="2400" b="1" dirty="0" err="1"/>
              <a:t>Opgeschorte</a:t>
            </a:r>
            <a:r>
              <a:rPr lang="fr-BE" sz="2400" b="1" dirty="0"/>
              <a:t> clubs </a:t>
            </a:r>
            <a:r>
              <a:rPr lang="fr-BE" sz="2400" b="1" dirty="0" err="1"/>
              <a:t>hebben</a:t>
            </a:r>
            <a:r>
              <a:rPr lang="fr-BE" sz="2400" b="1" dirty="0"/>
              <a:t> het </a:t>
            </a:r>
            <a:r>
              <a:rPr lang="fr-BE" sz="2400" b="1" dirty="0" err="1"/>
              <a:t>recht</a:t>
            </a:r>
            <a:r>
              <a:rPr lang="fr-BE" sz="2400" b="1" dirty="0"/>
              <a:t> om:</a:t>
            </a:r>
          </a:p>
          <a:p>
            <a:pPr marL="0" indent="0">
              <a:buNone/>
            </a:pPr>
            <a:r>
              <a:rPr lang="fr-BE" sz="2400" b="1" dirty="0"/>
              <a:t>(a) </a:t>
            </a:r>
            <a:r>
              <a:rPr lang="fr-BE" sz="2400" b="1" dirty="0" err="1"/>
              <a:t>Vergaderingen</a:t>
            </a:r>
            <a:r>
              <a:rPr lang="fr-BE" sz="2400" b="1" dirty="0"/>
              <a:t> </a:t>
            </a:r>
            <a:r>
              <a:rPr lang="fr-BE" sz="2400" b="1" dirty="0" err="1"/>
              <a:t>houden</a:t>
            </a:r>
            <a:r>
              <a:rPr lang="fr-BE" sz="2400" b="1" dirty="0"/>
              <a:t> om de </a:t>
            </a:r>
            <a:r>
              <a:rPr lang="fr-BE" sz="2400" b="1" dirty="0" err="1"/>
              <a:t>toekomst</a:t>
            </a:r>
            <a:r>
              <a:rPr lang="fr-BE" sz="2400" b="1" dirty="0"/>
              <a:t> van de club te </a:t>
            </a:r>
            <a:r>
              <a:rPr lang="fr-BE" sz="2400" b="1" dirty="0" err="1"/>
              <a:t>bespreken</a:t>
            </a:r>
            <a:r>
              <a:rPr lang="fr-BE" sz="2400" b="1" dirty="0"/>
              <a:t> en de </a:t>
            </a:r>
            <a:r>
              <a:rPr lang="fr-BE" sz="2400" b="1" dirty="0" err="1"/>
              <a:t>stappen</a:t>
            </a:r>
            <a:r>
              <a:rPr lang="fr-BE" sz="2400" b="1" dirty="0"/>
              <a:t> te </a:t>
            </a:r>
            <a:r>
              <a:rPr lang="fr-BE" sz="2400" b="1" dirty="0" err="1"/>
              <a:t>identificeren</a:t>
            </a:r>
            <a:r>
              <a:rPr lang="fr-BE" sz="2400" b="1" dirty="0"/>
              <a:t> die </a:t>
            </a:r>
            <a:r>
              <a:rPr lang="fr-BE" sz="2400" b="1" dirty="0" err="1"/>
              <a:t>moeten</a:t>
            </a:r>
            <a:r>
              <a:rPr lang="fr-BE" sz="2400" b="1" dirty="0"/>
              <a:t> </a:t>
            </a:r>
            <a:r>
              <a:rPr lang="fr-BE" sz="2400" b="1" dirty="0" err="1"/>
              <a:t>worden</a:t>
            </a:r>
            <a:r>
              <a:rPr lang="fr-BE" sz="2400" b="1" dirty="0"/>
              <a:t> </a:t>
            </a:r>
            <a:r>
              <a:rPr lang="fr-BE" sz="2400" b="1" dirty="0" err="1"/>
              <a:t>genomen</a:t>
            </a:r>
            <a:r>
              <a:rPr lang="fr-BE" sz="2400" b="1" dirty="0"/>
              <a:t> om de </a:t>
            </a:r>
            <a:r>
              <a:rPr lang="fr-BE" sz="2400" b="1" dirty="0" err="1"/>
              <a:t>actieve</a:t>
            </a:r>
            <a:r>
              <a:rPr lang="fr-BE" sz="2400" b="1" dirty="0"/>
              <a:t> </a:t>
            </a:r>
            <a:r>
              <a:rPr lang="fr-BE" sz="2400" b="1" dirty="0" err="1"/>
              <a:t>status</a:t>
            </a:r>
            <a:r>
              <a:rPr lang="fr-BE" sz="2400" b="1" dirty="0"/>
              <a:t> te </a:t>
            </a:r>
            <a:r>
              <a:rPr lang="fr-BE" sz="2400" b="1" dirty="0" err="1"/>
              <a:t>herwinnen</a:t>
            </a:r>
            <a:r>
              <a:rPr lang="fr-BE" sz="2400" b="1" dirty="0"/>
              <a:t>.</a:t>
            </a:r>
          </a:p>
          <a:p>
            <a:pPr marL="0" indent="0">
              <a:buNone/>
            </a:pPr>
            <a:r>
              <a:rPr lang="fr-BE" sz="2400" b="1" dirty="0"/>
              <a:t>(b) </a:t>
            </a:r>
            <a:r>
              <a:rPr lang="fr-BE" sz="2400" b="1" dirty="0" err="1"/>
              <a:t>Voer</a:t>
            </a:r>
            <a:r>
              <a:rPr lang="fr-BE" sz="2400" b="1" dirty="0"/>
              <a:t> </a:t>
            </a:r>
            <a:r>
              <a:rPr lang="fr-BE" sz="2400" b="1" dirty="0" err="1"/>
              <a:t>betalingen</a:t>
            </a:r>
            <a:r>
              <a:rPr lang="fr-BE" sz="2400" b="1" dirty="0"/>
              <a:t> </a:t>
            </a:r>
            <a:r>
              <a:rPr lang="fr-BE" sz="2400" b="1" dirty="0" err="1"/>
              <a:t>uit</a:t>
            </a:r>
            <a:r>
              <a:rPr lang="fr-BE" sz="2400" b="1" dirty="0"/>
              <a:t> om het </a:t>
            </a:r>
            <a:r>
              <a:rPr lang="fr-BE" sz="2400" b="1" dirty="0" err="1"/>
              <a:t>achterstallige</a:t>
            </a:r>
            <a:r>
              <a:rPr lang="fr-BE" sz="2400" b="1" dirty="0"/>
              <a:t> </a:t>
            </a:r>
            <a:r>
              <a:rPr lang="fr-BE" sz="2400" b="1" dirty="0" err="1"/>
              <a:t>schuldsaldo</a:t>
            </a:r>
            <a:r>
              <a:rPr lang="fr-BE" sz="2400" b="1" dirty="0"/>
              <a:t> te </a:t>
            </a:r>
            <a:r>
              <a:rPr lang="fr-BE" sz="2400" b="1" dirty="0" err="1"/>
              <a:t>vereffenen</a:t>
            </a:r>
            <a:r>
              <a:rPr lang="fr-BE" sz="2400" b="1" dirty="0"/>
              <a:t> of </a:t>
            </a:r>
            <a:r>
              <a:rPr lang="fr-BE" sz="2400" b="1" dirty="0" err="1"/>
              <a:t>vraag</a:t>
            </a:r>
            <a:r>
              <a:rPr lang="fr-BE" sz="2400" b="1" dirty="0"/>
              <a:t> </a:t>
            </a:r>
            <a:r>
              <a:rPr lang="fr-BE" sz="2400" b="1" dirty="0" err="1"/>
              <a:t>een</a:t>
            </a:r>
            <a:r>
              <a:rPr lang="fr-BE" sz="2400" b="1" dirty="0"/>
              <a:t> </a:t>
            </a:r>
            <a:r>
              <a:rPr lang="fr-BE" sz="2400" b="1" dirty="0" err="1"/>
              <a:t>gedeeltelijk</a:t>
            </a:r>
            <a:r>
              <a:rPr lang="fr-BE" sz="2400" b="1" dirty="0"/>
              <a:t> </a:t>
            </a:r>
            <a:r>
              <a:rPr lang="fr-BE" sz="2400" b="1" dirty="0" err="1"/>
              <a:t>betalingsschema</a:t>
            </a:r>
            <a:r>
              <a:rPr lang="fr-BE" sz="2400" b="1" dirty="0"/>
              <a:t> </a:t>
            </a:r>
            <a:r>
              <a:rPr lang="fr-BE" sz="2400" b="1" dirty="0" err="1"/>
              <a:t>aan</a:t>
            </a:r>
            <a:r>
              <a:rPr lang="fr-BE" sz="2400" b="1" dirty="0"/>
              <a:t>.</a:t>
            </a:r>
          </a:p>
          <a:p>
            <a:pPr marL="0" indent="0">
              <a:buNone/>
            </a:pPr>
            <a:r>
              <a:rPr lang="fr-BE" sz="2400" b="1" dirty="0" err="1"/>
              <a:t>Deze</a:t>
            </a:r>
            <a:r>
              <a:rPr lang="fr-BE" sz="2400" b="1" dirty="0"/>
              <a:t> </a:t>
            </a:r>
            <a:r>
              <a:rPr lang="fr-BE" sz="2400" b="1" dirty="0" err="1"/>
              <a:t>herziene</a:t>
            </a:r>
            <a:r>
              <a:rPr lang="fr-BE" sz="2400" b="1" dirty="0"/>
              <a:t> </a:t>
            </a:r>
            <a:r>
              <a:rPr lang="fr-BE" sz="2400" b="1" dirty="0" err="1"/>
              <a:t>regelgeving</a:t>
            </a:r>
            <a:r>
              <a:rPr lang="fr-BE" sz="2400" b="1" dirty="0"/>
              <a:t> </a:t>
            </a:r>
            <a:r>
              <a:rPr lang="fr-BE" sz="2400" b="1" dirty="0" err="1"/>
              <a:t>heeft</a:t>
            </a:r>
            <a:r>
              <a:rPr lang="fr-BE" sz="2400" b="1" dirty="0"/>
              <a:t> </a:t>
            </a:r>
            <a:r>
              <a:rPr lang="fr-BE" sz="2400" b="1" dirty="0" err="1"/>
              <a:t>zeer</a:t>
            </a:r>
            <a:r>
              <a:rPr lang="fr-BE" sz="2400" b="1" dirty="0"/>
              <a:t> </a:t>
            </a:r>
            <a:r>
              <a:rPr lang="fr-BE" sz="2400" b="1" dirty="0" err="1"/>
              <a:t>ernstige</a:t>
            </a:r>
            <a:r>
              <a:rPr lang="fr-BE" sz="2400" b="1" dirty="0"/>
              <a:t> </a:t>
            </a:r>
            <a:r>
              <a:rPr lang="fr-BE" sz="2400" b="1" dirty="0" err="1"/>
              <a:t>gevolgen</a:t>
            </a:r>
            <a:r>
              <a:rPr lang="fr-BE" sz="2400" b="1" dirty="0"/>
              <a:t> </a:t>
            </a:r>
            <a:r>
              <a:rPr lang="fr-BE" sz="2400" b="1" dirty="0" err="1"/>
              <a:t>voor</a:t>
            </a:r>
            <a:r>
              <a:rPr lang="fr-BE" sz="2400" b="1" dirty="0"/>
              <a:t> clubs die hun </a:t>
            </a:r>
            <a:r>
              <a:rPr lang="fr-BE" sz="2400" b="1" dirty="0" err="1"/>
              <a:t>debetsaldo</a:t>
            </a:r>
            <a:r>
              <a:rPr lang="fr-BE" sz="2400" b="1" dirty="0"/>
              <a:t> te </a:t>
            </a:r>
            <a:r>
              <a:rPr lang="fr-BE" sz="2400" b="1" dirty="0" err="1"/>
              <a:t>laat</a:t>
            </a:r>
            <a:r>
              <a:rPr lang="fr-BE" sz="2400" b="1" dirty="0"/>
              <a:t> </a:t>
            </a:r>
            <a:r>
              <a:rPr lang="fr-BE" sz="2400" b="1" dirty="0" err="1"/>
              <a:t>betalen</a:t>
            </a:r>
            <a:r>
              <a:rPr lang="fr-BE" sz="2400" b="1" dirty="0"/>
              <a:t>. Om dit </a:t>
            </a:r>
            <a:r>
              <a:rPr lang="fr-BE" sz="2400" b="1" dirty="0" err="1"/>
              <a:t>probleem</a:t>
            </a:r>
            <a:r>
              <a:rPr lang="fr-BE" sz="2400" b="1" dirty="0"/>
              <a:t> van </a:t>
            </a:r>
            <a:r>
              <a:rPr lang="fr-BE" sz="2400" b="1" dirty="0" err="1"/>
              <a:t>achterstallige</a:t>
            </a:r>
            <a:r>
              <a:rPr lang="fr-BE" sz="2400" b="1" dirty="0"/>
              <a:t> </a:t>
            </a:r>
            <a:r>
              <a:rPr lang="fr-BE" sz="2400" b="1" dirty="0" err="1"/>
              <a:t>debetsaldi</a:t>
            </a:r>
            <a:r>
              <a:rPr lang="fr-BE" sz="2400" b="1" dirty="0"/>
              <a:t> op te </a:t>
            </a:r>
            <a:r>
              <a:rPr lang="fr-BE" sz="2400" b="1" dirty="0" err="1"/>
              <a:t>lossen</a:t>
            </a:r>
            <a:r>
              <a:rPr lang="fr-BE" sz="2400" b="1" dirty="0"/>
              <a:t>, </a:t>
            </a:r>
            <a:r>
              <a:rPr lang="fr-BE" sz="2400" b="1" dirty="0" err="1"/>
              <a:t>kunnen</a:t>
            </a:r>
            <a:r>
              <a:rPr lang="fr-BE" sz="2400" b="1" dirty="0"/>
              <a:t> clubs die </a:t>
            </a:r>
            <a:r>
              <a:rPr lang="fr-BE" sz="2400" b="1" dirty="0" err="1"/>
              <a:t>geschorst</a:t>
            </a:r>
            <a:r>
              <a:rPr lang="fr-BE" sz="2400" b="1" dirty="0"/>
              <a:t> </a:t>
            </a:r>
            <a:r>
              <a:rPr lang="fr-BE" sz="2400" b="1" dirty="0" err="1"/>
              <a:t>zijn</a:t>
            </a:r>
            <a:r>
              <a:rPr lang="fr-BE" sz="2400" b="1" dirty="0"/>
              <a:t> </a:t>
            </a:r>
            <a:r>
              <a:rPr lang="fr-BE" sz="2400" b="1" dirty="0" err="1"/>
              <a:t>weer</a:t>
            </a:r>
            <a:r>
              <a:rPr lang="fr-BE" sz="2400" b="1" dirty="0"/>
              <a:t> </a:t>
            </a:r>
            <a:r>
              <a:rPr lang="fr-BE" sz="2400" b="1" dirty="0" err="1"/>
              <a:t>actief</a:t>
            </a:r>
            <a:r>
              <a:rPr lang="fr-BE" sz="2400" b="1" dirty="0"/>
              <a:t> </a:t>
            </a:r>
            <a:r>
              <a:rPr lang="fr-BE" sz="2400" b="1" dirty="0" err="1"/>
              <a:t>worden</a:t>
            </a:r>
            <a:r>
              <a:rPr lang="fr-BE" sz="2400" b="1" dirty="0"/>
              <a:t> </a:t>
            </a:r>
            <a:r>
              <a:rPr lang="fr-BE" sz="2400" b="1" dirty="0" err="1"/>
              <a:t>door</a:t>
            </a:r>
            <a:r>
              <a:rPr lang="fr-BE" sz="2400" b="1" dirty="0"/>
              <a:t> het </a:t>
            </a:r>
            <a:r>
              <a:rPr lang="fr-BE" sz="2400" b="1" dirty="0" err="1"/>
              <a:t>debetsaldo</a:t>
            </a:r>
            <a:r>
              <a:rPr lang="fr-BE" sz="2400" b="1" dirty="0"/>
              <a:t> </a:t>
            </a:r>
            <a:r>
              <a:rPr lang="fr-BE" sz="2400" b="1" dirty="0" err="1"/>
              <a:t>volledig</a:t>
            </a:r>
            <a:r>
              <a:rPr lang="fr-BE" sz="2400" b="1" dirty="0"/>
              <a:t> te </a:t>
            </a:r>
            <a:r>
              <a:rPr lang="fr-BE" sz="2400" b="1" dirty="0" err="1"/>
              <a:t>betalen</a:t>
            </a:r>
            <a:r>
              <a:rPr lang="fr-BE" sz="2400" b="1" dirty="0"/>
              <a:t>. Het </a:t>
            </a:r>
            <a:r>
              <a:rPr lang="fr-BE" sz="2400" b="1" dirty="0" err="1"/>
              <a:t>is</a:t>
            </a:r>
            <a:r>
              <a:rPr lang="fr-BE" sz="2400" b="1" dirty="0"/>
              <a:t> niet </a:t>
            </a:r>
            <a:r>
              <a:rPr lang="fr-BE" sz="2400" b="1" dirty="0" err="1"/>
              <a:t>nodig</a:t>
            </a:r>
            <a:r>
              <a:rPr lang="fr-BE" sz="2400" b="1" dirty="0"/>
              <a:t> om </a:t>
            </a:r>
            <a:r>
              <a:rPr lang="fr-BE" sz="2400" b="1" dirty="0" err="1"/>
              <a:t>een</a:t>
            </a:r>
            <a:r>
              <a:rPr lang="fr-BE" sz="2400" b="1" dirty="0"/>
              <a:t> ​​</a:t>
            </a:r>
            <a:r>
              <a:rPr lang="fr-BE" sz="2400" b="1" dirty="0" err="1"/>
              <a:t>reorganisatierapport</a:t>
            </a:r>
            <a:r>
              <a:rPr lang="fr-BE" sz="2400" b="1" dirty="0"/>
              <a:t> te </a:t>
            </a:r>
            <a:r>
              <a:rPr lang="fr-BE" sz="2400" b="1" dirty="0" err="1"/>
              <a:t>sturen</a:t>
            </a:r>
            <a:r>
              <a:rPr lang="fr-BE" sz="2400" b="1" dirty="0"/>
              <a:t> om de </a:t>
            </a:r>
            <a:r>
              <a:rPr lang="fr-BE" sz="2400" b="1" dirty="0" err="1"/>
              <a:t>actieve</a:t>
            </a:r>
            <a:r>
              <a:rPr lang="fr-BE" sz="2400" b="1" dirty="0"/>
              <a:t> </a:t>
            </a:r>
            <a:r>
              <a:rPr lang="fr-BE" sz="2400" b="1" dirty="0" err="1"/>
              <a:t>status</a:t>
            </a:r>
            <a:r>
              <a:rPr lang="fr-BE" sz="2400" b="1" dirty="0"/>
              <a:t> te </a:t>
            </a:r>
            <a:r>
              <a:rPr lang="fr-BE" sz="2400" b="1" dirty="0" err="1"/>
              <a:t>herwinnen</a:t>
            </a:r>
            <a:r>
              <a:rPr lang="fr-BE" sz="2400" b="1" dirty="0"/>
              <a:t>, maar </a:t>
            </a:r>
            <a:r>
              <a:rPr lang="fr-BE" sz="2400" b="1" dirty="0" err="1"/>
              <a:t>ambtenaren</a:t>
            </a:r>
            <a:r>
              <a:rPr lang="fr-BE" sz="2400" b="1" dirty="0"/>
              <a:t> </a:t>
            </a:r>
            <a:r>
              <a:rPr lang="fr-BE" sz="2400" b="1" dirty="0" err="1"/>
              <a:t>moeten</a:t>
            </a:r>
            <a:r>
              <a:rPr lang="fr-BE" sz="2400" b="1" dirty="0"/>
              <a:t> de </a:t>
            </a:r>
            <a:r>
              <a:rPr lang="fr-BE" sz="2400" b="1" dirty="0" err="1"/>
              <a:t>ledenlijst</a:t>
            </a:r>
            <a:r>
              <a:rPr lang="fr-BE" sz="2400" b="1" dirty="0"/>
              <a:t> </a:t>
            </a:r>
            <a:r>
              <a:rPr lang="fr-BE" sz="2400" b="1" dirty="0" err="1"/>
              <a:t>onmiddellijk</a:t>
            </a:r>
            <a:r>
              <a:rPr lang="fr-BE" sz="2400" b="1" dirty="0"/>
              <a:t> </a:t>
            </a:r>
            <a:r>
              <a:rPr lang="fr-BE" sz="2400" b="1" dirty="0" err="1"/>
              <a:t>bestuderen</a:t>
            </a:r>
            <a:r>
              <a:rPr lang="fr-BE" sz="2400" b="1" dirty="0"/>
              <a:t> en </a:t>
            </a:r>
            <a:r>
              <a:rPr lang="fr-BE" sz="2400" b="1" dirty="0" err="1"/>
              <a:t>bijwerken</a:t>
            </a:r>
            <a:r>
              <a:rPr lang="fr-BE" sz="2400" b="1" dirty="0"/>
              <a:t> </a:t>
            </a:r>
            <a:r>
              <a:rPr lang="fr-BE" sz="2400" b="1" dirty="0" err="1"/>
              <a:t>zodra</a:t>
            </a:r>
            <a:r>
              <a:rPr lang="fr-BE" sz="2400" b="1" dirty="0"/>
              <a:t> de club </a:t>
            </a:r>
            <a:r>
              <a:rPr lang="fr-BE" sz="2400" b="1" dirty="0" err="1"/>
              <a:t>uit</a:t>
            </a:r>
            <a:r>
              <a:rPr lang="fr-BE" sz="2400" b="1" dirty="0"/>
              <a:t> de </a:t>
            </a:r>
            <a:r>
              <a:rPr lang="fr-BE" sz="2400" b="1" dirty="0" err="1"/>
              <a:t>schorsing</a:t>
            </a:r>
            <a:r>
              <a:rPr lang="fr-BE" sz="2400" b="1" dirty="0"/>
              <a:t> </a:t>
            </a:r>
            <a:r>
              <a:rPr lang="fr-BE" sz="2400" b="1" dirty="0" err="1"/>
              <a:t>is</a:t>
            </a:r>
            <a:r>
              <a:rPr lang="fr-BE" sz="2400" b="1" dirty="0"/>
              <a:t> </a:t>
            </a:r>
            <a:r>
              <a:rPr lang="fr-BE" sz="2400" b="1" dirty="0" err="1"/>
              <a:t>ontslagen</a:t>
            </a:r>
            <a:r>
              <a:rPr lang="fr-BE" sz="2400" b="1" dirty="0"/>
              <a:t>. Ga </a:t>
            </a:r>
            <a:r>
              <a:rPr lang="fr-BE" sz="2400" b="1" dirty="0" err="1"/>
              <a:t>naar</a:t>
            </a:r>
            <a:r>
              <a:rPr lang="fr-BE" sz="2400" b="1" dirty="0"/>
              <a:t> </a:t>
            </a:r>
            <a:r>
              <a:rPr lang="fr-BE" sz="2400" b="1" dirty="0" err="1"/>
              <a:t>www.lionsclubs.org</a:t>
            </a:r>
            <a:r>
              <a:rPr lang="fr-BE" sz="2400" b="1" dirty="0"/>
              <a:t> en </a:t>
            </a:r>
            <a:r>
              <a:rPr lang="fr-BE" sz="2400" b="1" dirty="0" err="1"/>
              <a:t>denk</a:t>
            </a:r>
            <a:r>
              <a:rPr lang="fr-BE" sz="2400" b="1" dirty="0"/>
              <a:t> </a:t>
            </a:r>
            <a:r>
              <a:rPr lang="fr-BE" sz="2400" b="1" dirty="0" err="1"/>
              <a:t>erover</a:t>
            </a:r>
            <a:r>
              <a:rPr lang="fr-BE" sz="2400" b="1" dirty="0"/>
              <a:t> om online te </a:t>
            </a:r>
            <a:r>
              <a:rPr lang="fr-BE" sz="2400" b="1" dirty="0" err="1"/>
              <a:t>betalen</a:t>
            </a:r>
            <a:r>
              <a:rPr lang="fr-BE" sz="2400" b="1" dirty="0"/>
              <a:t>.</a:t>
            </a:r>
            <a:endParaRPr lang="fr-BE" sz="2400" dirty="0"/>
          </a:p>
        </p:txBody>
      </p:sp>
      <p:pic>
        <p:nvPicPr>
          <p:cNvPr id="4" name="Emblem - Color">
            <a:extLst>
              <a:ext uri="{FF2B5EF4-FFF2-40B4-BE49-F238E27FC236}">
                <a16:creationId xmlns:a16="http://schemas.microsoft.com/office/drawing/2014/main" id="{0EE6F238-0B03-A847-8985-A03D86D22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241450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e-DE" dirty="0"/>
            </a:br>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br>
              <a:rPr lang="de-DE" dirty="0"/>
            </a:br>
            <a:r>
              <a:rPr lang="de-DE" dirty="0" err="1">
                <a:solidFill>
                  <a:srgbClr val="0070C0"/>
                </a:solidFill>
              </a:rPr>
              <a:t>MyLCI</a:t>
            </a:r>
            <a:r>
              <a:rPr lang="de-DE" dirty="0">
                <a:solidFill>
                  <a:srgbClr val="0070C0"/>
                </a:solidFill>
              </a:rPr>
              <a:t>: </a:t>
            </a:r>
            <a:r>
              <a:rPr lang="de-DE" dirty="0" err="1">
                <a:solidFill>
                  <a:srgbClr val="0070C0"/>
                </a:solidFill>
              </a:rPr>
              <a:t>facturen</a:t>
            </a:r>
            <a:r>
              <a:rPr lang="de-DE" dirty="0">
                <a:solidFill>
                  <a:srgbClr val="0070C0"/>
                </a:solidFill>
              </a:rPr>
              <a:t> en andere </a:t>
            </a:r>
            <a:r>
              <a:rPr lang="de-DE" dirty="0" err="1">
                <a:solidFill>
                  <a:srgbClr val="0070C0"/>
                </a:solidFill>
              </a:rPr>
              <a:t>informatie</a:t>
            </a:r>
            <a:endParaRPr lang="fr-BE" dirty="0"/>
          </a:p>
        </p:txBody>
      </p:sp>
      <p:sp>
        <p:nvSpPr>
          <p:cNvPr id="3" name="Inhaltsplatzhalter 2"/>
          <p:cNvSpPr>
            <a:spLocks noGrp="1"/>
          </p:cNvSpPr>
          <p:nvPr>
            <p:ph idx="1"/>
          </p:nvPr>
        </p:nvSpPr>
        <p:spPr/>
        <p:txBody>
          <a:bodyPr>
            <a:normAutofit/>
          </a:bodyPr>
          <a:lstStyle/>
          <a:p>
            <a:endParaRPr lang="fr-BE" sz="2400" dirty="0"/>
          </a:p>
          <a:p>
            <a:r>
              <a:rPr lang="fr-BE" sz="2400" dirty="0"/>
              <a:t>Si vous constatez une différence entre la facturation d’Oak Brook et le montant attendu, consultez la liste des membres sur le site</a:t>
            </a:r>
            <a:br>
              <a:rPr lang="fr-BE" sz="2400" dirty="0"/>
            </a:br>
            <a:r>
              <a:rPr lang="fr-BE" sz="2400" dirty="0"/>
              <a:t>Si, par exemple, les rubriques pour le conjoint ne sont pas présentes comme suit, Oak Brook n’est pas au courant de la réduction pour famille :</a:t>
            </a:r>
          </a:p>
          <a:p>
            <a:endParaRPr lang="de-DE" sz="2400" dirty="0"/>
          </a:p>
          <a:p>
            <a:endParaRPr lang="de-DE" sz="2400" dirty="0"/>
          </a:p>
          <a:p>
            <a:endParaRPr lang="de-DE" sz="2400" dirty="0"/>
          </a:p>
          <a:p>
            <a:endParaRPr lang="fr-BE" sz="2400" dirty="0"/>
          </a:p>
          <a:p>
            <a:endParaRPr lang="fr-BE" sz="2400" dirty="0"/>
          </a:p>
          <a:p>
            <a:pPr lvl="0"/>
            <a:endParaRPr lang="de-DE" sz="2400" dirty="0"/>
          </a:p>
        </p:txBody>
      </p:sp>
      <p:pic>
        <p:nvPicPr>
          <p:cNvPr id="8" name="Image 3"/>
          <p:cNvPicPr/>
          <p:nvPr/>
        </p:nvPicPr>
        <p:blipFill>
          <a:blip r:embed="rId2"/>
          <a:stretch>
            <a:fillRect/>
          </a:stretch>
        </p:blipFill>
        <p:spPr>
          <a:xfrm>
            <a:off x="2049622" y="4547287"/>
            <a:ext cx="2312311" cy="1335025"/>
          </a:xfrm>
          <a:prstGeom prst="rect">
            <a:avLst/>
          </a:prstGeom>
        </p:spPr>
      </p:pic>
      <p:pic>
        <p:nvPicPr>
          <p:cNvPr id="5" name="Emblem - Color">
            <a:extLst>
              <a:ext uri="{FF2B5EF4-FFF2-40B4-BE49-F238E27FC236}">
                <a16:creationId xmlns:a16="http://schemas.microsoft.com/office/drawing/2014/main" id="{348C1262-24EA-7249-B02D-677E714E2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10896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4077E9-6C19-E245-AABB-D13FAD2FE130}"/>
              </a:ext>
            </a:extLst>
          </p:cNvPr>
          <p:cNvSpPr>
            <a:spLocks noGrp="1"/>
          </p:cNvSpPr>
          <p:nvPr>
            <p:ph type="title"/>
          </p:nvPr>
        </p:nvSpPr>
        <p:spPr/>
        <p:txBody>
          <a:bodyPr/>
          <a:lstStyle/>
          <a:p>
            <a:r>
              <a:rPr lang="fr-BE" b="1" dirty="0"/>
              <a:t>Liens intéressants site LCI</a:t>
            </a:r>
            <a:r>
              <a:rPr lang="fr-BE" dirty="0"/>
              <a:t> :</a:t>
            </a:r>
            <a:br>
              <a:rPr lang="fr-BE" dirty="0"/>
            </a:br>
            <a:r>
              <a:rPr lang="fr-BE" dirty="0" err="1">
                <a:solidFill>
                  <a:srgbClr val="0070C0"/>
                </a:solidFill>
              </a:rPr>
              <a:t>Interessante</a:t>
            </a:r>
            <a:r>
              <a:rPr lang="fr-BE" dirty="0">
                <a:solidFill>
                  <a:srgbClr val="0070C0"/>
                </a:solidFill>
              </a:rPr>
              <a:t> links </a:t>
            </a:r>
            <a:r>
              <a:rPr lang="fr-BE" dirty="0" err="1">
                <a:solidFill>
                  <a:srgbClr val="0070C0"/>
                </a:solidFill>
              </a:rPr>
              <a:t>naar</a:t>
            </a:r>
            <a:r>
              <a:rPr lang="fr-BE" dirty="0">
                <a:solidFill>
                  <a:srgbClr val="0070C0"/>
                </a:solidFill>
              </a:rPr>
              <a:t> de LCI-</a:t>
            </a:r>
            <a:r>
              <a:rPr lang="fr-BE" dirty="0" err="1">
                <a:solidFill>
                  <a:srgbClr val="0070C0"/>
                </a:solidFill>
              </a:rPr>
              <a:t>website</a:t>
            </a:r>
            <a:r>
              <a:rPr lang="fr-BE" dirty="0">
                <a:solidFill>
                  <a:srgbClr val="0070C0"/>
                </a:solidFill>
              </a:rPr>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DFF8C152-4A41-1F4F-8B4C-7470B5F8572D}"/>
              </a:ext>
            </a:extLst>
          </p:cNvPr>
          <p:cNvSpPr>
            <a:spLocks noGrp="1"/>
          </p:cNvSpPr>
          <p:nvPr>
            <p:ph idx="1"/>
          </p:nvPr>
        </p:nvSpPr>
        <p:spPr>
          <a:xfrm>
            <a:off x="838200" y="1865657"/>
            <a:ext cx="10515600" cy="4325036"/>
          </a:xfrm>
        </p:spPr>
        <p:txBody>
          <a:bodyPr>
            <a:normAutofit fontScale="92500"/>
          </a:bodyPr>
          <a:lstStyle/>
          <a:p>
            <a:pPr marL="0" indent="0">
              <a:buNone/>
            </a:pPr>
            <a:r>
              <a:rPr lang="fr-FR"/>
              <a:t>Ressources opérations financières – Ressources financial operations</a:t>
            </a:r>
            <a:endParaRPr lang="fr-FR">
              <a:hlinkClick r:id="rId2"/>
            </a:endParaRPr>
          </a:p>
          <a:p>
            <a:r>
              <a:rPr lang="fr-BE" u="sng">
                <a:hlinkClick r:id="rId2"/>
              </a:rPr>
              <a:t>http</a:t>
            </a:r>
            <a:r>
              <a:rPr lang="fr-BE" u="sng" dirty="0">
                <a:hlinkClick r:id="rId2"/>
              </a:rPr>
              <a:t>://members.lionsclubs.org/FR/resources/finance/index</a:t>
            </a:r>
            <a:r>
              <a:rPr lang="fr-BE" u="sng">
                <a:hlinkClick r:id="rId2"/>
              </a:rPr>
              <a:t>.php</a:t>
            </a:r>
            <a:endParaRPr lang="fr-FR" u="sng"/>
          </a:p>
          <a:p>
            <a:r>
              <a:rPr lang="fr-FR">
                <a:hlinkClick r:id="rId3"/>
              </a:rPr>
              <a:t>https://lionsclubs.org/en/resources-for-members/resource-center/finance-resources</a:t>
            </a:r>
            <a:endParaRPr lang="fr-FR"/>
          </a:p>
          <a:p>
            <a:pPr marL="0" indent="0">
              <a:buNone/>
            </a:pPr>
            <a:r>
              <a:rPr lang="fr-FR"/>
              <a:t>E-Book trésorier - penningmeester </a:t>
            </a:r>
            <a:endParaRPr lang="fr-BE" dirty="0"/>
          </a:p>
          <a:p>
            <a:r>
              <a:rPr lang="fr-BE" u="sng" dirty="0">
                <a:hlinkClick r:id="rId4"/>
              </a:rPr>
              <a:t>http://www.lionsclubs.org/resources/FR/pdfs/ebook/DA-CTEB</a:t>
            </a:r>
            <a:r>
              <a:rPr lang="fr-BE" u="sng">
                <a:hlinkClick r:id="rId4"/>
              </a:rPr>
              <a:t>.pdf</a:t>
            </a:r>
            <a:endParaRPr lang="fr-FR" u="sng"/>
          </a:p>
          <a:p>
            <a:r>
              <a:rPr lang="fr-BE">
                <a:hlinkClick r:id="rId5"/>
              </a:rPr>
              <a:t>https://lionsclubs.org/v2/resource/download/79864052</a:t>
            </a:r>
            <a:r>
              <a:rPr lang="fr-FR" u="sng"/>
              <a:t> </a:t>
            </a:r>
          </a:p>
          <a:p>
            <a:pPr marL="0" indent="0">
              <a:buNone/>
            </a:pPr>
            <a:r>
              <a:rPr lang="fr-FR"/>
              <a:t>Training</a:t>
            </a:r>
            <a:endParaRPr lang="fr-BE" dirty="0"/>
          </a:p>
          <a:p>
            <a:r>
              <a:rPr lang="fr-BE" u="sng" dirty="0">
                <a:hlinkClick r:id="rId6"/>
              </a:rPr>
              <a:t>http://www.lionsclubs.org/resources/FR/ppt/club_treasurer_training.pptx</a:t>
            </a:r>
            <a:endParaRPr lang="fr-BE" dirty="0"/>
          </a:p>
          <a:p>
            <a:endParaRPr lang="fr-FR" dirty="0"/>
          </a:p>
        </p:txBody>
      </p:sp>
      <p:pic>
        <p:nvPicPr>
          <p:cNvPr id="4" name="Emblem - Color">
            <a:extLst>
              <a:ext uri="{FF2B5EF4-FFF2-40B4-BE49-F238E27FC236}">
                <a16:creationId xmlns:a16="http://schemas.microsoft.com/office/drawing/2014/main" id="{C1425DB2-E18C-CB41-A77B-E989F0508C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3008803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br>
              <a:rPr lang="de-DE" dirty="0"/>
            </a:br>
            <a:r>
              <a:rPr lang="de-DE" dirty="0" err="1">
                <a:solidFill>
                  <a:srgbClr val="0070C0"/>
                </a:solidFill>
              </a:rPr>
              <a:t>MyLCI</a:t>
            </a:r>
            <a:r>
              <a:rPr lang="de-DE" dirty="0">
                <a:solidFill>
                  <a:srgbClr val="0070C0"/>
                </a:solidFill>
              </a:rPr>
              <a:t>: </a:t>
            </a:r>
            <a:r>
              <a:rPr lang="de-DE" dirty="0" err="1">
                <a:solidFill>
                  <a:srgbClr val="0070C0"/>
                </a:solidFill>
              </a:rPr>
              <a:t>facturen</a:t>
            </a:r>
            <a:r>
              <a:rPr lang="de-DE" dirty="0">
                <a:solidFill>
                  <a:srgbClr val="0070C0"/>
                </a:solidFill>
              </a:rPr>
              <a:t> en andere </a:t>
            </a:r>
            <a:r>
              <a:rPr lang="de-DE" dirty="0" err="1">
                <a:solidFill>
                  <a:srgbClr val="0070C0"/>
                </a:solidFill>
              </a:rPr>
              <a:t>informatie</a:t>
            </a:r>
            <a:endParaRPr lang="fr-BE" dirty="0"/>
          </a:p>
        </p:txBody>
      </p:sp>
      <p:sp>
        <p:nvSpPr>
          <p:cNvPr id="3" name="Inhaltsplatzhalter 2"/>
          <p:cNvSpPr>
            <a:spLocks noGrp="1"/>
          </p:cNvSpPr>
          <p:nvPr>
            <p:ph idx="1"/>
          </p:nvPr>
        </p:nvSpPr>
        <p:spPr/>
        <p:txBody>
          <a:bodyPr>
            <a:normAutofit/>
          </a:bodyPr>
          <a:lstStyle/>
          <a:p>
            <a:r>
              <a:rPr lang="de-DE" sz="2400" dirty="0"/>
              <a:t>Rapports </a:t>
            </a:r>
            <a:r>
              <a:rPr lang="de-DE" sz="2400" dirty="0" err="1"/>
              <a:t>dans</a:t>
            </a:r>
            <a:r>
              <a:rPr lang="de-DE" sz="2400" dirty="0"/>
              <a:t> le </a:t>
            </a:r>
            <a:r>
              <a:rPr lang="de-DE" sz="2400" dirty="0" err="1"/>
              <a:t>menu</a:t>
            </a:r>
            <a:endParaRPr lang="de-DE" sz="2400" dirty="0"/>
          </a:p>
          <a:p>
            <a:pPr marL="0" indent="0">
              <a:buNone/>
            </a:pPr>
            <a:r>
              <a:rPr lang="de-DE" sz="2000" dirty="0"/>
              <a:t>	</a:t>
            </a:r>
            <a:r>
              <a:rPr lang="de-DE" sz="2000" dirty="0" err="1"/>
              <a:t>Historique</a:t>
            </a:r>
            <a:r>
              <a:rPr lang="de-DE" sz="2000" dirty="0"/>
              <a:t> RME et </a:t>
            </a:r>
            <a:r>
              <a:rPr lang="de-DE" sz="2000" dirty="0" err="1"/>
              <a:t>nombre</a:t>
            </a:r>
            <a:r>
              <a:rPr lang="de-DE" sz="2000" dirty="0"/>
              <a:t> de </a:t>
            </a:r>
            <a:r>
              <a:rPr lang="de-DE" sz="2000" dirty="0" err="1"/>
              <a:t>membres</a:t>
            </a:r>
            <a:r>
              <a:rPr lang="de-DE" sz="2000" dirty="0"/>
              <a:t> </a:t>
            </a:r>
            <a:r>
              <a:rPr lang="de-DE" sz="2000" dirty="0" err="1"/>
              <a:t>mentionnés</a:t>
            </a:r>
            <a:r>
              <a:rPr lang="de-DE" sz="2000" dirty="0"/>
              <a:t> </a:t>
            </a:r>
          </a:p>
          <a:p>
            <a:r>
              <a:rPr lang="de-DE" sz="2400" dirty="0">
                <a:solidFill>
                  <a:srgbClr val="0070C0"/>
                </a:solidFill>
              </a:rPr>
              <a:t>Rapport in </a:t>
            </a:r>
            <a:r>
              <a:rPr lang="de-DE" sz="2400" dirty="0" err="1">
                <a:solidFill>
                  <a:srgbClr val="0070C0"/>
                </a:solidFill>
              </a:rPr>
              <a:t>het</a:t>
            </a:r>
            <a:r>
              <a:rPr lang="de-DE" sz="2400" dirty="0">
                <a:solidFill>
                  <a:srgbClr val="0070C0"/>
                </a:solidFill>
              </a:rPr>
              <a:t> </a:t>
            </a:r>
            <a:r>
              <a:rPr lang="de-DE" sz="2400" dirty="0" err="1">
                <a:solidFill>
                  <a:srgbClr val="0070C0"/>
                </a:solidFill>
              </a:rPr>
              <a:t>menu</a:t>
            </a:r>
            <a:endParaRPr lang="de-DE" sz="2400" dirty="0">
              <a:solidFill>
                <a:srgbClr val="0070C0"/>
              </a:solidFill>
            </a:endParaRPr>
          </a:p>
          <a:p>
            <a:pPr marL="0" indent="0">
              <a:buNone/>
            </a:pPr>
            <a:r>
              <a:rPr lang="de-DE" sz="2000" dirty="0">
                <a:solidFill>
                  <a:srgbClr val="0070C0"/>
                </a:solidFill>
              </a:rPr>
              <a:t>	RME </a:t>
            </a:r>
            <a:r>
              <a:rPr lang="de-DE" sz="2000" dirty="0" err="1">
                <a:solidFill>
                  <a:srgbClr val="0070C0"/>
                </a:solidFill>
              </a:rPr>
              <a:t>historiek</a:t>
            </a:r>
            <a:r>
              <a:rPr lang="de-DE" sz="2000" dirty="0">
                <a:solidFill>
                  <a:srgbClr val="0070C0"/>
                </a:solidFill>
              </a:rPr>
              <a:t> en </a:t>
            </a:r>
            <a:r>
              <a:rPr lang="de-DE" sz="2000" dirty="0" err="1">
                <a:solidFill>
                  <a:srgbClr val="0070C0"/>
                </a:solidFill>
              </a:rPr>
              <a:t>aantal</a:t>
            </a:r>
            <a:r>
              <a:rPr lang="de-DE" sz="2000" dirty="0">
                <a:solidFill>
                  <a:srgbClr val="0070C0"/>
                </a:solidFill>
              </a:rPr>
              <a:t> </a:t>
            </a:r>
            <a:r>
              <a:rPr lang="de-DE" sz="2000" dirty="0" err="1">
                <a:solidFill>
                  <a:srgbClr val="0070C0"/>
                </a:solidFill>
              </a:rPr>
              <a:t>genoemde</a:t>
            </a:r>
            <a:r>
              <a:rPr lang="de-DE" sz="2000" dirty="0">
                <a:solidFill>
                  <a:srgbClr val="0070C0"/>
                </a:solidFill>
              </a:rPr>
              <a:t> </a:t>
            </a:r>
            <a:r>
              <a:rPr lang="de-DE" sz="2000" dirty="0" err="1">
                <a:solidFill>
                  <a:srgbClr val="0070C0"/>
                </a:solidFill>
              </a:rPr>
              <a:t>leden</a:t>
            </a:r>
            <a:endParaRPr lang="de-DE" sz="2000" dirty="0">
              <a:solidFill>
                <a:srgbClr val="0070C0"/>
              </a:solidFill>
            </a:endParaRPr>
          </a:p>
          <a:p>
            <a:pPr marL="457200" lvl="1" indent="0">
              <a:buNone/>
            </a:pPr>
            <a:br>
              <a:rPr lang="de-DE" sz="2000" dirty="0"/>
            </a:br>
            <a:endParaRPr lang="fr-BE" sz="2000" dirty="0"/>
          </a:p>
          <a:p>
            <a:endParaRPr lang="fr-BE" sz="2400" dirty="0"/>
          </a:p>
          <a:p>
            <a:pPr lvl="0"/>
            <a:endParaRPr lang="de-DE" sz="2400" dirty="0"/>
          </a:p>
        </p:txBody>
      </p:sp>
      <p:pic>
        <p:nvPicPr>
          <p:cNvPr id="4" name="Grafik 3"/>
          <p:cNvPicPr>
            <a:picLocks noChangeAspect="1"/>
          </p:cNvPicPr>
          <p:nvPr/>
        </p:nvPicPr>
        <p:blipFill>
          <a:blip r:embed="rId2"/>
          <a:stretch>
            <a:fillRect/>
          </a:stretch>
        </p:blipFill>
        <p:spPr>
          <a:xfrm>
            <a:off x="4392580" y="3756452"/>
            <a:ext cx="6961220" cy="3101547"/>
          </a:xfrm>
          <a:prstGeom prst="rect">
            <a:avLst/>
          </a:prstGeom>
        </p:spPr>
      </p:pic>
      <p:pic>
        <p:nvPicPr>
          <p:cNvPr id="5" name="Grafik 4"/>
          <p:cNvPicPr>
            <a:picLocks noChangeAspect="1"/>
          </p:cNvPicPr>
          <p:nvPr/>
        </p:nvPicPr>
        <p:blipFill rotWithShape="1">
          <a:blip r:embed="rId3"/>
          <a:srcRect r="65393"/>
          <a:stretch/>
        </p:blipFill>
        <p:spPr>
          <a:xfrm>
            <a:off x="838200" y="3756453"/>
            <a:ext cx="3111759" cy="3163202"/>
          </a:xfrm>
          <a:prstGeom prst="rect">
            <a:avLst/>
          </a:prstGeom>
        </p:spPr>
      </p:pic>
      <p:pic>
        <p:nvPicPr>
          <p:cNvPr id="6" name="Emblem - Color">
            <a:extLst>
              <a:ext uri="{FF2B5EF4-FFF2-40B4-BE49-F238E27FC236}">
                <a16:creationId xmlns:a16="http://schemas.microsoft.com/office/drawing/2014/main" id="{3A5AA1AC-26D5-6D48-AA52-FCB7033D28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97360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Cotisations</a:t>
            </a:r>
            <a:endParaRPr lang="fr-BE" dirty="0"/>
          </a:p>
        </p:txBody>
      </p:sp>
      <p:sp>
        <p:nvSpPr>
          <p:cNvPr id="3" name="Inhaltsplatzhalter 2"/>
          <p:cNvSpPr>
            <a:spLocks noGrp="1"/>
          </p:cNvSpPr>
          <p:nvPr>
            <p:ph idx="1"/>
          </p:nvPr>
        </p:nvSpPr>
        <p:spPr/>
        <p:txBody>
          <a:bodyPr>
            <a:normAutofit/>
          </a:bodyPr>
          <a:lstStyle/>
          <a:p>
            <a:pPr marL="457200" lvl="1" indent="0">
              <a:buNone/>
            </a:pPr>
            <a:endParaRPr lang="fr-BE" dirty="0"/>
          </a:p>
          <a:p>
            <a:r>
              <a:rPr lang="fr-BE" dirty="0"/>
              <a:t>La facturation est basée sur les RME des mois de juin et décembre !</a:t>
            </a:r>
          </a:p>
          <a:p>
            <a:r>
              <a:rPr lang="fr-BE" dirty="0"/>
              <a:t>Pour chaque nouveaux membre un prorata est demandé</a:t>
            </a:r>
          </a:p>
          <a:p>
            <a:pPr lvl="1"/>
            <a:r>
              <a:rPr lang="fr-BE" dirty="0"/>
              <a:t>Ça ne fait presque pas de différence d‘inscrire un membre en juin ou juillet, donc surtout ne pas attendre pour des raisons financières</a:t>
            </a:r>
          </a:p>
          <a:p>
            <a:pPr lvl="1"/>
            <a:r>
              <a:rPr lang="fr-BE" dirty="0"/>
              <a:t>La cotisation d'un nouveau membre commence au premier du mois au cours duquel le membre devient affilié à un club</a:t>
            </a:r>
          </a:p>
          <a:p>
            <a:r>
              <a:rPr lang="fr-BE" dirty="0"/>
              <a:t>Oak Brook réclame en plus une cotisation unique nouveau membre</a:t>
            </a:r>
          </a:p>
          <a:p>
            <a:r>
              <a:rPr lang="fr-BE" dirty="0"/>
              <a:t>Oak Brook envoi un mail par mois informant que la nouveaux extrait est disponible et à chercher sur </a:t>
            </a:r>
            <a:r>
              <a:rPr lang="fr-BE" dirty="0" err="1"/>
              <a:t>MyLCI</a:t>
            </a:r>
            <a:endParaRPr lang="fr-BE" dirty="0"/>
          </a:p>
        </p:txBody>
      </p:sp>
      <p:pic>
        <p:nvPicPr>
          <p:cNvPr id="4" name="Emblem - Color">
            <a:extLst>
              <a:ext uri="{FF2B5EF4-FFF2-40B4-BE49-F238E27FC236}">
                <a16:creationId xmlns:a16="http://schemas.microsoft.com/office/drawing/2014/main" id="{31AE6352-42BC-9B4A-AB16-78101ABFB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303572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err="1"/>
              <a:t>Bijdragen</a:t>
            </a:r>
            <a:endParaRPr lang="fr-BE" dirty="0"/>
          </a:p>
        </p:txBody>
      </p:sp>
      <p:sp>
        <p:nvSpPr>
          <p:cNvPr id="3" name="Inhaltsplatzhalter 2"/>
          <p:cNvSpPr>
            <a:spLocks noGrp="1"/>
          </p:cNvSpPr>
          <p:nvPr>
            <p:ph idx="1"/>
          </p:nvPr>
        </p:nvSpPr>
        <p:spPr/>
        <p:txBody>
          <a:bodyPr>
            <a:normAutofit lnSpcReduction="10000"/>
          </a:bodyPr>
          <a:lstStyle/>
          <a:p>
            <a:pPr marL="457200" lvl="1" indent="0">
              <a:buNone/>
            </a:pPr>
            <a:endParaRPr lang="fr-BE" dirty="0"/>
          </a:p>
          <a:p>
            <a:r>
              <a:rPr lang="fr-BE" dirty="0" err="1"/>
              <a:t>Facturering</a:t>
            </a:r>
            <a:r>
              <a:rPr lang="fr-BE" dirty="0"/>
              <a:t> </a:t>
            </a:r>
            <a:r>
              <a:rPr lang="fr-BE" dirty="0" err="1"/>
              <a:t>is</a:t>
            </a:r>
            <a:r>
              <a:rPr lang="fr-BE" dirty="0"/>
              <a:t> </a:t>
            </a:r>
            <a:r>
              <a:rPr lang="fr-BE" dirty="0" err="1"/>
              <a:t>gebaseerd</a:t>
            </a:r>
            <a:r>
              <a:rPr lang="fr-BE" dirty="0"/>
              <a:t> op de RME van </a:t>
            </a:r>
            <a:r>
              <a:rPr lang="fr-BE" dirty="0" err="1"/>
              <a:t>juni</a:t>
            </a:r>
            <a:r>
              <a:rPr lang="fr-BE" dirty="0"/>
              <a:t> en </a:t>
            </a:r>
            <a:r>
              <a:rPr lang="fr-BE" dirty="0" err="1"/>
              <a:t>december</a:t>
            </a:r>
            <a:r>
              <a:rPr lang="fr-BE" dirty="0"/>
              <a:t>!</a:t>
            </a:r>
          </a:p>
          <a:p>
            <a:r>
              <a:rPr lang="fr-BE" dirty="0" err="1"/>
              <a:t>Voor</a:t>
            </a:r>
            <a:r>
              <a:rPr lang="fr-BE" dirty="0"/>
              <a:t> </a:t>
            </a:r>
            <a:r>
              <a:rPr lang="fr-BE" dirty="0" err="1"/>
              <a:t>elk</a:t>
            </a:r>
            <a:r>
              <a:rPr lang="fr-BE" dirty="0"/>
              <a:t> </a:t>
            </a:r>
            <a:r>
              <a:rPr lang="fr-BE" dirty="0" err="1"/>
              <a:t>nieuw</a:t>
            </a:r>
            <a:r>
              <a:rPr lang="fr-BE" dirty="0"/>
              <a:t> </a:t>
            </a:r>
            <a:r>
              <a:rPr lang="fr-BE" dirty="0" err="1"/>
              <a:t>lid</a:t>
            </a:r>
            <a:r>
              <a:rPr lang="fr-BE" dirty="0"/>
              <a:t> </a:t>
            </a:r>
            <a:r>
              <a:rPr lang="fr-BE" dirty="0" err="1"/>
              <a:t>wordt</a:t>
            </a:r>
            <a:r>
              <a:rPr lang="fr-BE" dirty="0"/>
              <a:t> </a:t>
            </a:r>
            <a:r>
              <a:rPr lang="fr-BE" dirty="0" err="1"/>
              <a:t>een</a:t>
            </a:r>
            <a:r>
              <a:rPr lang="fr-BE" dirty="0"/>
              <a:t> pro rata </a:t>
            </a:r>
            <a:r>
              <a:rPr lang="fr-BE" dirty="0" err="1"/>
              <a:t>gevraagd</a:t>
            </a:r>
            <a:endParaRPr lang="fr-BE" dirty="0"/>
          </a:p>
          <a:p>
            <a:r>
              <a:rPr lang="fr-BE" dirty="0" err="1"/>
              <a:t>Lid</a:t>
            </a:r>
            <a:r>
              <a:rPr lang="fr-BE" dirty="0"/>
              <a:t> </a:t>
            </a:r>
            <a:r>
              <a:rPr lang="fr-BE" dirty="0" err="1"/>
              <a:t>worden</a:t>
            </a:r>
            <a:r>
              <a:rPr lang="fr-BE" dirty="0"/>
              <a:t> in </a:t>
            </a:r>
            <a:r>
              <a:rPr lang="fr-BE" dirty="0" err="1"/>
              <a:t>juni</a:t>
            </a:r>
            <a:r>
              <a:rPr lang="fr-BE" dirty="0"/>
              <a:t> of </a:t>
            </a:r>
            <a:r>
              <a:rPr lang="fr-BE" dirty="0" err="1"/>
              <a:t>julimaakt</a:t>
            </a:r>
            <a:r>
              <a:rPr lang="fr-BE" dirty="0"/>
              <a:t> </a:t>
            </a:r>
            <a:r>
              <a:rPr lang="fr-BE" dirty="0" err="1"/>
              <a:t>geen</a:t>
            </a:r>
            <a:r>
              <a:rPr lang="fr-BE" dirty="0"/>
              <a:t> </a:t>
            </a:r>
            <a:r>
              <a:rPr lang="fr-BE" dirty="0" err="1"/>
              <a:t>groot</a:t>
            </a:r>
            <a:r>
              <a:rPr lang="fr-BE" dirty="0"/>
              <a:t> </a:t>
            </a:r>
            <a:r>
              <a:rPr lang="fr-BE" dirty="0" err="1"/>
              <a:t>verschil</a:t>
            </a:r>
            <a:r>
              <a:rPr lang="fr-BE" dirty="0"/>
              <a:t>, dus </a:t>
            </a:r>
            <a:r>
              <a:rPr lang="fr-BE" dirty="0" err="1"/>
              <a:t>wacht</a:t>
            </a:r>
            <a:r>
              <a:rPr lang="fr-BE" dirty="0"/>
              <a:t> niet om </a:t>
            </a:r>
            <a:r>
              <a:rPr lang="fr-BE" dirty="0" err="1"/>
              <a:t>financiële</a:t>
            </a:r>
            <a:r>
              <a:rPr lang="fr-BE" dirty="0"/>
              <a:t> </a:t>
            </a:r>
            <a:r>
              <a:rPr lang="fr-BE" dirty="0" err="1"/>
              <a:t>redenen</a:t>
            </a:r>
            <a:endParaRPr lang="fr-BE" dirty="0"/>
          </a:p>
          <a:p>
            <a:r>
              <a:rPr lang="fr-BE" dirty="0"/>
              <a:t>De </a:t>
            </a:r>
            <a:r>
              <a:rPr lang="fr-BE" dirty="0" err="1"/>
              <a:t>bijdragen</a:t>
            </a:r>
            <a:r>
              <a:rPr lang="fr-BE" dirty="0"/>
              <a:t> van </a:t>
            </a:r>
            <a:r>
              <a:rPr lang="fr-BE" dirty="0" err="1"/>
              <a:t>een</a:t>
            </a:r>
            <a:r>
              <a:rPr lang="fr-BE" dirty="0"/>
              <a:t> </a:t>
            </a:r>
            <a:r>
              <a:rPr lang="fr-BE" dirty="0" err="1"/>
              <a:t>nieuw</a:t>
            </a:r>
            <a:r>
              <a:rPr lang="fr-BE" dirty="0"/>
              <a:t> </a:t>
            </a:r>
            <a:r>
              <a:rPr lang="fr-BE" dirty="0" err="1"/>
              <a:t>lid</a:t>
            </a:r>
            <a:r>
              <a:rPr lang="fr-BE" dirty="0"/>
              <a:t> </a:t>
            </a:r>
            <a:r>
              <a:rPr lang="fr-BE" dirty="0" err="1"/>
              <a:t>begint</a:t>
            </a:r>
            <a:r>
              <a:rPr lang="fr-BE" dirty="0"/>
              <a:t> op de </a:t>
            </a:r>
            <a:r>
              <a:rPr lang="fr-BE" dirty="0" err="1"/>
              <a:t>eerste</a:t>
            </a:r>
            <a:r>
              <a:rPr lang="fr-BE" dirty="0"/>
              <a:t> van de </a:t>
            </a:r>
            <a:r>
              <a:rPr lang="fr-BE" dirty="0" err="1"/>
              <a:t>maand</a:t>
            </a:r>
            <a:r>
              <a:rPr lang="fr-BE" dirty="0"/>
              <a:t> </a:t>
            </a:r>
            <a:r>
              <a:rPr lang="fr-BE" dirty="0" err="1"/>
              <a:t>waarin</a:t>
            </a:r>
            <a:r>
              <a:rPr lang="fr-BE" dirty="0"/>
              <a:t> </a:t>
            </a:r>
            <a:r>
              <a:rPr lang="fr-BE" dirty="0" err="1"/>
              <a:t>hij</a:t>
            </a:r>
            <a:r>
              <a:rPr lang="fr-BE" dirty="0"/>
              <a:t> </a:t>
            </a:r>
            <a:r>
              <a:rPr lang="fr-BE" dirty="0" err="1"/>
              <a:t>lid</a:t>
            </a:r>
            <a:r>
              <a:rPr lang="fr-BE" dirty="0"/>
              <a:t> </a:t>
            </a:r>
            <a:r>
              <a:rPr lang="fr-BE" dirty="0" err="1"/>
              <a:t>wordt</a:t>
            </a:r>
            <a:r>
              <a:rPr lang="fr-BE" dirty="0"/>
              <a:t> van </a:t>
            </a:r>
            <a:r>
              <a:rPr lang="fr-BE" dirty="0" err="1"/>
              <a:t>een</a:t>
            </a:r>
            <a:r>
              <a:rPr lang="fr-BE" dirty="0"/>
              <a:t> club</a:t>
            </a:r>
          </a:p>
          <a:p>
            <a:r>
              <a:rPr lang="fr-BE" dirty="0" err="1"/>
              <a:t>Oak</a:t>
            </a:r>
            <a:r>
              <a:rPr lang="fr-BE" dirty="0"/>
              <a:t> Brook </a:t>
            </a:r>
            <a:r>
              <a:rPr lang="fr-BE" dirty="0" err="1"/>
              <a:t>vraagt</a:t>
            </a:r>
            <a:r>
              <a:rPr lang="fr-BE" dirty="0"/>
              <a:t> </a:t>
            </a:r>
            <a:r>
              <a:rPr lang="fr-BE" dirty="0" err="1"/>
              <a:t>ook</a:t>
            </a:r>
            <a:r>
              <a:rPr lang="fr-BE" dirty="0"/>
              <a:t> </a:t>
            </a:r>
            <a:r>
              <a:rPr lang="fr-BE" dirty="0" err="1"/>
              <a:t>een</a:t>
            </a:r>
            <a:r>
              <a:rPr lang="fr-BE" dirty="0"/>
              <a:t> </a:t>
            </a:r>
            <a:r>
              <a:rPr lang="fr-BE" dirty="0" err="1"/>
              <a:t>nieuw</a:t>
            </a:r>
            <a:r>
              <a:rPr lang="fr-BE" dirty="0"/>
              <a:t> </a:t>
            </a:r>
            <a:r>
              <a:rPr lang="fr-BE" dirty="0" err="1"/>
              <a:t>lidmaatschapsgeld</a:t>
            </a:r>
            <a:endParaRPr lang="fr-BE" dirty="0"/>
          </a:p>
          <a:p>
            <a:r>
              <a:rPr lang="fr-BE" dirty="0" err="1"/>
              <a:t>Oak</a:t>
            </a:r>
            <a:r>
              <a:rPr lang="fr-BE" dirty="0"/>
              <a:t> Brook </a:t>
            </a:r>
            <a:r>
              <a:rPr lang="fr-BE" dirty="0" err="1"/>
              <a:t>stuurt</a:t>
            </a:r>
            <a:r>
              <a:rPr lang="fr-BE" dirty="0"/>
              <a:t> </a:t>
            </a:r>
            <a:r>
              <a:rPr lang="fr-BE" dirty="0" err="1"/>
              <a:t>één</a:t>
            </a:r>
            <a:r>
              <a:rPr lang="fr-BE" dirty="0"/>
              <a:t> e-mail per </a:t>
            </a:r>
            <a:r>
              <a:rPr lang="fr-BE" dirty="0" err="1"/>
              <a:t>maand</a:t>
            </a:r>
            <a:r>
              <a:rPr lang="fr-BE" dirty="0"/>
              <a:t> om te </a:t>
            </a:r>
            <a:r>
              <a:rPr lang="fr-BE" dirty="0" err="1"/>
              <a:t>informeren</a:t>
            </a:r>
            <a:r>
              <a:rPr lang="fr-BE" dirty="0"/>
              <a:t> </a:t>
            </a:r>
            <a:r>
              <a:rPr lang="fr-BE" dirty="0" err="1"/>
              <a:t>dat</a:t>
            </a:r>
            <a:r>
              <a:rPr lang="fr-BE" dirty="0"/>
              <a:t> het </a:t>
            </a:r>
            <a:r>
              <a:rPr lang="fr-BE" dirty="0" err="1"/>
              <a:t>nieuwe</a:t>
            </a:r>
            <a:r>
              <a:rPr lang="fr-BE" dirty="0"/>
              <a:t> </a:t>
            </a:r>
            <a:r>
              <a:rPr lang="fr-BE" dirty="0" err="1"/>
              <a:t>uittreksel</a:t>
            </a:r>
            <a:r>
              <a:rPr lang="fr-BE" dirty="0"/>
              <a:t> </a:t>
            </a:r>
            <a:r>
              <a:rPr lang="fr-BE" dirty="0" err="1"/>
              <a:t>beschikbaar</a:t>
            </a:r>
            <a:r>
              <a:rPr lang="fr-BE" dirty="0"/>
              <a:t> </a:t>
            </a:r>
            <a:r>
              <a:rPr lang="fr-BE" dirty="0" err="1"/>
              <a:t>is</a:t>
            </a:r>
            <a:r>
              <a:rPr lang="fr-BE" dirty="0"/>
              <a:t> op </a:t>
            </a:r>
            <a:r>
              <a:rPr lang="fr-BE" dirty="0" err="1"/>
              <a:t>MyLCI</a:t>
            </a:r>
            <a:endParaRPr lang="fr-BE" dirty="0"/>
          </a:p>
        </p:txBody>
      </p:sp>
      <p:pic>
        <p:nvPicPr>
          <p:cNvPr id="4" name="Emblem - Color">
            <a:extLst>
              <a:ext uri="{FF2B5EF4-FFF2-40B4-BE49-F238E27FC236}">
                <a16:creationId xmlns:a16="http://schemas.microsoft.com/office/drawing/2014/main" id="{EBAF5BBF-BA3B-724B-846A-9C0C6C33F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49266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17589" y="729049"/>
            <a:ext cx="8950412" cy="1594021"/>
          </a:xfrm>
        </p:spPr>
        <p:txBody>
          <a:bodyPr>
            <a:normAutofit fontScale="90000"/>
          </a:bodyPr>
          <a:lstStyle/>
          <a:p>
            <a:r>
              <a:rPr lang="fr-FR" sz="6000" b="1">
                <a:latin typeface="Abadi MT Condensed Light" panose="020B0306030101010103" pitchFamily="34" charset="77"/>
                <a:ea typeface="+mj-ea"/>
                <a:cs typeface="+mj-cs"/>
              </a:rPr>
              <a:t>Fonctions</a:t>
            </a:r>
            <a:br>
              <a:rPr lang="de-DE" dirty="0"/>
            </a:br>
            <a:br>
              <a:rPr lang="de-DE" dirty="0"/>
            </a:br>
            <a:endParaRPr lang="fr-BE" dirty="0"/>
          </a:p>
        </p:txBody>
      </p:sp>
      <p:sp>
        <p:nvSpPr>
          <p:cNvPr id="3" name="Untertitel 2"/>
          <p:cNvSpPr>
            <a:spLocks noGrp="1"/>
          </p:cNvSpPr>
          <p:nvPr>
            <p:ph type="subTitle" idx="1"/>
          </p:nvPr>
        </p:nvSpPr>
        <p:spPr>
          <a:xfrm>
            <a:off x="1556950" y="963827"/>
            <a:ext cx="9111049" cy="5189712"/>
          </a:xfrm>
        </p:spPr>
        <p:txBody>
          <a:bodyPr>
            <a:normAutofit fontScale="77500" lnSpcReduction="20000"/>
          </a:bodyPr>
          <a:lstStyle/>
          <a:p>
            <a:pPr algn="l"/>
            <a:r>
              <a:rPr lang="fr-BE" b="1">
                <a:latin typeface="Abadi MT Condensed Light" panose="020B0306030101010103" pitchFamily="34" charset="77"/>
                <a:hlinkClick r:id="rId2"/>
              </a:rPr>
              <a:t>http://www.lions112c.org/fonctions/</a:t>
            </a:r>
            <a:endParaRPr lang="fr-FR" b="1">
              <a:latin typeface="Abadi MT Condensed Light" panose="020B0306030101010103" pitchFamily="34" charset="77"/>
            </a:endParaRPr>
          </a:p>
          <a:p>
            <a:pPr algn="l"/>
            <a:endParaRPr lang="fr-FR" b="1">
              <a:latin typeface="Abadi MT Condensed Light" panose="020B0306030101010103" pitchFamily="34" charset="77"/>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Etablir les budgets annuels (fonctionnement et actions sociales) avec le président avant l’entrée en fonction de ce dernier</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Tenir une comptabilité simple (recettes et dépenses) distincte des deux comptes du club sur base des justificatifs (cf. infra)</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Payer les factures d’Oak Brook, du district et du multiple district ainsi que toute autre facture avec l’aval du président et/ou son comité</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Établir et envoyer la facture de cotisation aux membres : mensuelle avec les repas, ou  semestrielle ou suivant le ROI ou les statuts du club. Faire les rappels et, s’il échet, soumettre au comité les états impayés</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Faire les paiements en faveur des œuvres après vérification des justificatifs</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Rédiger un rapport du suivi du budget chaque mois à l’intention du comité et, en cas de dépassement, l’avertir immédiatement</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Rédiger un rapport du suivi du budget et de la situation financière complète 2 fois par an à l’intention du club</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cas d’ASBL, faire la déclaration d’impôts annuelle</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 cas d’assujettissement à la TVA, faire la déclaration trimestrielle</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Préparer le rapport annuel pour les vérificateurs aux comptes et tenir tous les justificatifs à leur disposition</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Faire le rapport comptable final à présenter à l’AGO et le soumettre au vote pour décharge du trésorier (et du cabinet)</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Transférer tous les dossiers au successeur</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fr-FR" b="1">
                <a:latin typeface="Abadi MT Condensed Light" panose="020B0306030101010103" pitchFamily="34" charset="77"/>
              </a:rPr>
              <a:t> </a:t>
            </a:r>
            <a:endParaRPr lang="fr-FR" sz="4300" b="1">
              <a:latin typeface="Abadi MT Condensed Light" panose="020B0306030101010103" pitchFamily="34" charset="77"/>
            </a:endParaRPr>
          </a:p>
        </p:txBody>
      </p:sp>
      <p:pic>
        <p:nvPicPr>
          <p:cNvPr id="5" name="Emblem - Color">
            <a:extLst>
              <a:ext uri="{FF2B5EF4-FFF2-40B4-BE49-F238E27FC236}">
                <a16:creationId xmlns:a16="http://schemas.microsoft.com/office/drawing/2014/main" id="{BCE22C34-6EE8-9D4A-A697-B96499E81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886" y="129746"/>
            <a:ext cx="1603108" cy="1518143"/>
          </a:xfrm>
          <a:prstGeom prst="rect">
            <a:avLst/>
          </a:prstGeom>
        </p:spPr>
      </p:pic>
    </p:spTree>
    <p:extLst>
      <p:ext uri="{BB962C8B-B14F-4D97-AF65-F5344CB8AC3E}">
        <p14:creationId xmlns:p14="http://schemas.microsoft.com/office/powerpoint/2010/main" val="153774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75173"/>
          </a:xfrm>
        </p:spPr>
        <p:txBody>
          <a:bodyPr>
            <a:normAutofit fontScale="90000"/>
          </a:bodyPr>
          <a:lstStyle/>
          <a:p>
            <a:r>
              <a:rPr lang="de-DE" dirty="0" err="1"/>
              <a:t>Cotisations</a:t>
            </a:r>
            <a:r>
              <a:rPr lang="de-DE" dirty="0"/>
              <a:t> - </a:t>
            </a:r>
            <a:r>
              <a:rPr lang="de-DE" dirty="0" err="1">
                <a:solidFill>
                  <a:srgbClr val="0070C0"/>
                </a:solidFill>
              </a:rPr>
              <a:t>Bijdragen</a:t>
            </a:r>
            <a:endParaRPr lang="fr-BE" dirty="0">
              <a:solidFill>
                <a:srgbClr val="0070C0"/>
              </a:solidFill>
            </a:endParaRPr>
          </a:p>
        </p:txBody>
      </p:sp>
      <p:sp>
        <p:nvSpPr>
          <p:cNvPr id="3" name="Inhaltsplatzhalter 2"/>
          <p:cNvSpPr>
            <a:spLocks noGrp="1"/>
          </p:cNvSpPr>
          <p:nvPr>
            <p:ph idx="1"/>
          </p:nvPr>
        </p:nvSpPr>
        <p:spPr>
          <a:xfrm>
            <a:off x="838200" y="1012837"/>
            <a:ext cx="10515600" cy="5666675"/>
          </a:xfrm>
        </p:spPr>
        <p:txBody>
          <a:bodyPr>
            <a:normAutofit fontScale="92500" lnSpcReduction="20000"/>
          </a:bodyPr>
          <a:lstStyle/>
          <a:p>
            <a:r>
              <a:rPr lang="fr-BE" dirty="0"/>
              <a:t>Pour les factures du District &amp; Multi-District, envoi via le trésorier du district, par des </a:t>
            </a:r>
            <a:r>
              <a:rPr lang="fr-BE"/>
              <a:t>mails venant de </a:t>
            </a:r>
            <a:r>
              <a:rPr lang="fr-FR">
                <a:hlinkClick r:id="rId2"/>
              </a:rPr>
              <a:t>matthias.munny@abfin.be</a:t>
            </a:r>
            <a:r>
              <a:rPr lang="fr-FR"/>
              <a:t> </a:t>
            </a:r>
          </a:p>
          <a:p>
            <a:r>
              <a:rPr lang="fr-FR"/>
              <a:t>Vous recevrez donc minimum 4 factures par an, 2 du district par mail et 2 d’Oak Brook que vous devez télécharger vous-même de MyLCI ; donc en juillet/août et janvier/février surveillez vos mails et connectez-vous!!</a:t>
            </a:r>
          </a:p>
          <a:p>
            <a:r>
              <a:rPr lang="fr-FR"/>
              <a:t>Si vous avez des nouveaux membres, une ou deux factures en plus par an du district par mail &amp; au mois de l’intronisation le débit est mentionné sur l’extrait de compte sur MyLCI (pas de facture)</a:t>
            </a:r>
          </a:p>
          <a:p>
            <a:pPr marL="0" indent="0">
              <a:buNone/>
            </a:pPr>
            <a:endParaRPr lang="fr-BE" dirty="0"/>
          </a:p>
          <a:p>
            <a:r>
              <a:rPr lang="fr-BE" dirty="0" err="1">
                <a:solidFill>
                  <a:srgbClr val="0070C0"/>
                </a:solidFill>
              </a:rPr>
              <a:t>Voor</a:t>
            </a:r>
            <a:r>
              <a:rPr lang="fr-BE" dirty="0">
                <a:solidFill>
                  <a:srgbClr val="0070C0"/>
                </a:solidFill>
              </a:rPr>
              <a:t> de </a:t>
            </a:r>
            <a:r>
              <a:rPr lang="fr-BE" dirty="0" err="1">
                <a:solidFill>
                  <a:srgbClr val="0070C0"/>
                </a:solidFill>
              </a:rPr>
              <a:t>facturen</a:t>
            </a:r>
            <a:r>
              <a:rPr lang="fr-BE" dirty="0">
                <a:solidFill>
                  <a:srgbClr val="0070C0"/>
                </a:solidFill>
              </a:rPr>
              <a:t> van het District &amp; Multi-District, </a:t>
            </a:r>
            <a:r>
              <a:rPr lang="fr-BE" dirty="0" err="1">
                <a:solidFill>
                  <a:srgbClr val="0070C0"/>
                </a:solidFill>
              </a:rPr>
              <a:t>stuurt</a:t>
            </a:r>
            <a:r>
              <a:rPr lang="fr-BE" dirty="0">
                <a:solidFill>
                  <a:srgbClr val="0070C0"/>
                </a:solidFill>
              </a:rPr>
              <a:t> de District </a:t>
            </a:r>
            <a:r>
              <a:rPr lang="fr-BE" dirty="0" err="1">
                <a:solidFill>
                  <a:srgbClr val="0070C0"/>
                </a:solidFill>
              </a:rPr>
              <a:t>penningmeester</a:t>
            </a:r>
            <a:r>
              <a:rPr lang="fr-BE" dirty="0">
                <a:solidFill>
                  <a:srgbClr val="0070C0"/>
                </a:solidFill>
              </a:rPr>
              <a:t> </a:t>
            </a:r>
            <a:r>
              <a:rPr lang="fr-BE" err="1">
                <a:solidFill>
                  <a:srgbClr val="0070C0"/>
                </a:solidFill>
              </a:rPr>
              <a:t>een</a:t>
            </a:r>
            <a:r>
              <a:rPr lang="fr-BE">
                <a:solidFill>
                  <a:srgbClr val="0070C0"/>
                </a:solidFill>
              </a:rPr>
              <a:t> email </a:t>
            </a:r>
            <a:r>
              <a:rPr lang="fr-BE" dirty="0">
                <a:solidFill>
                  <a:srgbClr val="0070C0"/>
                </a:solidFill>
              </a:rPr>
              <a:t>met </a:t>
            </a:r>
            <a:r>
              <a:rPr lang="fr-BE" dirty="0" err="1">
                <a:solidFill>
                  <a:srgbClr val="0070C0"/>
                </a:solidFill>
              </a:rPr>
              <a:t>als</a:t>
            </a:r>
            <a:r>
              <a:rPr lang="fr-BE" dirty="0">
                <a:solidFill>
                  <a:srgbClr val="0070C0"/>
                </a:solidFill>
              </a:rPr>
              <a:t> </a:t>
            </a:r>
            <a:r>
              <a:rPr lang="fr-BE" dirty="0" err="1">
                <a:solidFill>
                  <a:srgbClr val="0070C0"/>
                </a:solidFill>
              </a:rPr>
              <a:t>afzender</a:t>
            </a:r>
            <a:r>
              <a:rPr lang="fr-BE">
                <a:solidFill>
                  <a:srgbClr val="0070C0"/>
                </a:solidFill>
              </a:rPr>
              <a:t>: </a:t>
            </a:r>
            <a:r>
              <a:rPr lang="fr-FR">
                <a:hlinkClick r:id="rId2"/>
              </a:rPr>
              <a:t>matthias.munny@abfin.be</a:t>
            </a:r>
            <a:r>
              <a:rPr lang="fr-FR"/>
              <a:t> </a:t>
            </a:r>
            <a:endParaRPr lang="fr-BE" dirty="0">
              <a:solidFill>
                <a:srgbClr val="0070C0"/>
              </a:solidFill>
            </a:endParaRPr>
          </a:p>
          <a:p>
            <a:r>
              <a:rPr lang="fr-FR"/>
              <a:t>Uw ontvangt dus ter minste 4 facturen per jaar, 2 van het distrikt per mailtje en 2 van Oak Brook die je moet zelf downloaden op MyLCI; dus in Juli/Augustus en Januari/Februari kijkt naar uw mail &amp; MyLCI</a:t>
            </a:r>
          </a:p>
          <a:p>
            <a:r>
              <a:rPr lang="fr-FR"/>
              <a:t>Als uw nieuwe leden heeft, een of twee bijkomende facturen van het district per mail &amp; in de maan van opname een debit op de uittreksel in MyLCI (geen factuur)</a:t>
            </a:r>
          </a:p>
        </p:txBody>
      </p:sp>
      <p:pic>
        <p:nvPicPr>
          <p:cNvPr id="7" name="Emblem - Color">
            <a:extLst>
              <a:ext uri="{FF2B5EF4-FFF2-40B4-BE49-F238E27FC236}">
                <a16:creationId xmlns:a16="http://schemas.microsoft.com/office/drawing/2014/main" id="{087D62AE-079E-4445-A546-F38D1976F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869" y="203886"/>
            <a:ext cx="1051173" cy="995461"/>
          </a:xfrm>
          <a:prstGeom prst="rect">
            <a:avLst/>
          </a:prstGeom>
        </p:spPr>
      </p:pic>
    </p:spTree>
    <p:extLst>
      <p:ext uri="{BB962C8B-B14F-4D97-AF65-F5344CB8AC3E}">
        <p14:creationId xmlns:p14="http://schemas.microsoft.com/office/powerpoint/2010/main" val="2355260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5322"/>
            <a:ext cx="10515600" cy="1325563"/>
          </a:xfrm>
        </p:spPr>
        <p:txBody>
          <a:bodyPr/>
          <a:lstStyle/>
          <a:p>
            <a:r>
              <a:rPr lang="fr-BE" dirty="0"/>
              <a:t>Cotisations - </a:t>
            </a:r>
            <a:r>
              <a:rPr lang="de-DE" dirty="0" err="1">
                <a:solidFill>
                  <a:srgbClr val="0070C0"/>
                </a:solidFill>
              </a:rPr>
              <a:t>Bijdragen</a:t>
            </a:r>
            <a:endParaRPr lang="fr-BE" dirty="0"/>
          </a:p>
        </p:txBody>
      </p:sp>
      <p:sp>
        <p:nvSpPr>
          <p:cNvPr id="3" name="Inhaltsplatzhalter 2"/>
          <p:cNvSpPr>
            <a:spLocks noGrp="1"/>
          </p:cNvSpPr>
          <p:nvPr>
            <p:ph idx="1"/>
          </p:nvPr>
        </p:nvSpPr>
        <p:spPr/>
        <p:txBody>
          <a:bodyPr/>
          <a:lstStyle/>
          <a:p>
            <a:pPr marL="457200" lvl="1" indent="0">
              <a:buNone/>
            </a:pPr>
            <a:endParaRPr lang="de-DE" dirty="0"/>
          </a:p>
          <a:p>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2323736310"/>
              </p:ext>
            </p:extLst>
          </p:nvPr>
        </p:nvGraphicFramePr>
        <p:xfrm>
          <a:off x="838200" y="806933"/>
          <a:ext cx="8962831" cy="5761347"/>
        </p:xfrm>
        <a:graphic>
          <a:graphicData uri="http://schemas.openxmlformats.org/drawingml/2006/table">
            <a:tbl>
              <a:tblPr>
                <a:tableStyleId>{5C22544A-7EE6-4342-B048-85BDC9FD1C3A}</a:tableStyleId>
              </a:tblPr>
              <a:tblGrid>
                <a:gridCol w="2445003">
                  <a:extLst>
                    <a:ext uri="{9D8B030D-6E8A-4147-A177-3AD203B41FA5}">
                      <a16:colId xmlns:a16="http://schemas.microsoft.com/office/drawing/2014/main" val="20000"/>
                    </a:ext>
                  </a:extLst>
                </a:gridCol>
                <a:gridCol w="970810">
                  <a:extLst>
                    <a:ext uri="{9D8B030D-6E8A-4147-A177-3AD203B41FA5}">
                      <a16:colId xmlns:a16="http://schemas.microsoft.com/office/drawing/2014/main" val="20001"/>
                    </a:ext>
                  </a:extLst>
                </a:gridCol>
                <a:gridCol w="1032915">
                  <a:extLst>
                    <a:ext uri="{9D8B030D-6E8A-4147-A177-3AD203B41FA5}">
                      <a16:colId xmlns:a16="http://schemas.microsoft.com/office/drawing/2014/main" val="20002"/>
                    </a:ext>
                  </a:extLst>
                </a:gridCol>
                <a:gridCol w="1372862">
                  <a:extLst>
                    <a:ext uri="{9D8B030D-6E8A-4147-A177-3AD203B41FA5}">
                      <a16:colId xmlns:a16="http://schemas.microsoft.com/office/drawing/2014/main" val="20003"/>
                    </a:ext>
                  </a:extLst>
                </a:gridCol>
                <a:gridCol w="1189815">
                  <a:extLst>
                    <a:ext uri="{9D8B030D-6E8A-4147-A177-3AD203B41FA5}">
                      <a16:colId xmlns:a16="http://schemas.microsoft.com/office/drawing/2014/main" val="20004"/>
                    </a:ext>
                  </a:extLst>
                </a:gridCol>
                <a:gridCol w="970810">
                  <a:extLst>
                    <a:ext uri="{9D8B030D-6E8A-4147-A177-3AD203B41FA5}">
                      <a16:colId xmlns:a16="http://schemas.microsoft.com/office/drawing/2014/main" val="20005"/>
                    </a:ext>
                  </a:extLst>
                </a:gridCol>
                <a:gridCol w="980616">
                  <a:extLst>
                    <a:ext uri="{9D8B030D-6E8A-4147-A177-3AD203B41FA5}">
                      <a16:colId xmlns:a16="http://schemas.microsoft.com/office/drawing/2014/main" val="20006"/>
                    </a:ext>
                  </a:extLst>
                </a:gridCol>
              </a:tblGrid>
              <a:tr h="197350">
                <a:tc>
                  <a:txBody>
                    <a:bodyPr/>
                    <a:lstStyle/>
                    <a:p>
                      <a:pPr algn="l" fontAlgn="b"/>
                      <a:r>
                        <a:rPr lang="fr-BE" sz="900" u="none" strike="noStrike" dirty="0">
                          <a:effectLst/>
                        </a:rPr>
                        <a:t>Les cotisations</a:t>
                      </a:r>
                      <a:endParaRPr lang="fr-BE" sz="900" b="0" i="0" u="none" strike="noStrike" dirty="0">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0"/>
                  </a:ext>
                </a:extLst>
              </a:tr>
              <a:tr h="197350">
                <a:tc>
                  <a:txBody>
                    <a:bodyPr/>
                    <a:lstStyle/>
                    <a:p>
                      <a:pPr algn="l" fontAlgn="b"/>
                      <a:r>
                        <a:rPr lang="fr-BE" sz="900" u="none" strike="noStrike">
                          <a:effectLst/>
                        </a:rPr>
                        <a:t>par semestre</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District</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Multi-District</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Oak Brook*</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coût semestre</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coût annuel</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coût mensuel</a:t>
                      </a:r>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1"/>
                  </a:ext>
                </a:extLst>
              </a:tr>
              <a:tr h="197350">
                <a:tc>
                  <a:txBody>
                    <a:bodyPr/>
                    <a:lstStyle/>
                    <a:p>
                      <a:pPr algn="l" fontAlgn="b"/>
                      <a:r>
                        <a:rPr lang="fr-BE" sz="900" u="none" strike="noStrike">
                          <a:effectLst/>
                        </a:rPr>
                        <a:t>Membre classique</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29,50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27,50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21,50 USD (18,91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75,91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151,82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12,65 EUR</a:t>
                      </a:r>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2"/>
                  </a:ext>
                </a:extLst>
              </a:tr>
              <a:tr h="197350">
                <a:tc>
                  <a:txBody>
                    <a:bodyPr/>
                    <a:lstStyle/>
                    <a:p>
                      <a:pPr algn="l" fontAlgn="b"/>
                      <a:r>
                        <a:rPr lang="fr-BE" sz="900" u="none" strike="noStrike">
                          <a:effectLst/>
                        </a:rPr>
                        <a:t>Tête de famille**</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29,50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27,50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21,50 USD (18,91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75,91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151,82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12,65 EUR</a:t>
                      </a:r>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3"/>
                  </a:ext>
                </a:extLst>
              </a:tr>
              <a:tr h="197350">
                <a:tc>
                  <a:txBody>
                    <a:bodyPr/>
                    <a:lstStyle/>
                    <a:p>
                      <a:pPr algn="l" fontAlgn="b"/>
                      <a:r>
                        <a:rPr lang="fr-BE" sz="900" u="none" strike="noStrike">
                          <a:effectLst/>
                        </a:rPr>
                        <a:t>Membre famille &amp; jeunes**</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14,75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13,75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10,75 USD (9,45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37,95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75,90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6,33 EUR</a:t>
                      </a:r>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4"/>
                  </a:ext>
                </a:extLst>
              </a:tr>
              <a:tr h="197350">
                <a:tc>
                  <a:txBody>
                    <a:bodyPr/>
                    <a:lstStyle/>
                    <a:p>
                      <a:pPr algn="l" fontAlgn="b"/>
                      <a:r>
                        <a:rPr lang="fr-BE" sz="900" u="none" strike="noStrike" dirty="0">
                          <a:effectLst/>
                        </a:rPr>
                        <a:t>Cotisation unique nouveau membre</a:t>
                      </a:r>
                      <a:endParaRPr lang="fr-BE" sz="900" b="0" i="0" u="none" strike="noStrike" dirty="0">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r>
                        <a:rPr lang="fr-BE" sz="900" u="none" strike="noStrike">
                          <a:effectLst/>
                        </a:rPr>
                        <a:t>35 USD (30,78 EUR)</a:t>
                      </a:r>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5"/>
                  </a:ext>
                </a:extLst>
              </a:tr>
              <a:tr h="344090">
                <a:tc>
                  <a:txBody>
                    <a:bodyPr/>
                    <a:lstStyle/>
                    <a:p>
                      <a:pPr algn="l" fontAlgn="b"/>
                      <a:r>
                        <a:rPr lang="fr-BE" sz="900" b="0" i="0" u="none" strike="noStrike" dirty="0">
                          <a:solidFill>
                            <a:srgbClr val="000000"/>
                          </a:solidFill>
                          <a:effectLst/>
                          <a:latin typeface="Calibri" panose="020F0502020204030204" pitchFamily="34" charset="0"/>
                        </a:rPr>
                        <a:t>Cotisation membre associé</a:t>
                      </a:r>
                    </a:p>
                    <a:p>
                      <a:pPr algn="l" fontAlgn="b"/>
                      <a:r>
                        <a:rPr lang="fr-BE" sz="900" b="0" i="0" u="none" strike="noStrike" dirty="0">
                          <a:solidFill>
                            <a:srgbClr val="000000"/>
                          </a:solidFill>
                          <a:effectLst/>
                          <a:latin typeface="Calibri" panose="020F0502020204030204" pitchFamily="34" charset="0"/>
                        </a:rPr>
                        <a:t>(affilé principalement dans un autre pays)</a:t>
                      </a:r>
                    </a:p>
                  </a:txBody>
                  <a:tcPr marL="7926" marR="7926" marT="7926" marB="0" anchor="b"/>
                </a:tc>
                <a:tc>
                  <a:txBody>
                    <a:bodyPr/>
                    <a:lstStyle/>
                    <a:p>
                      <a:pPr algn="l" fontAlgn="b"/>
                      <a:r>
                        <a:rPr lang="fr-BE" sz="900" b="0" i="0" u="none" strike="noStrike" dirty="0">
                          <a:solidFill>
                            <a:srgbClr val="000000"/>
                          </a:solidFill>
                          <a:effectLst/>
                          <a:latin typeface="Calibri" panose="020F0502020204030204" pitchFamily="34" charset="0"/>
                        </a:rPr>
                        <a:t>0,00 EUR</a:t>
                      </a:r>
                    </a:p>
                  </a:txBody>
                  <a:tcPr marL="7926" marR="7926" marT="7926" marB="0" anchor="b"/>
                </a:tc>
                <a:tc>
                  <a:txBody>
                    <a:bodyPr/>
                    <a:lstStyle/>
                    <a:p>
                      <a:pPr algn="l" fontAlgn="b"/>
                      <a:r>
                        <a:rPr lang="fr-BE" sz="900" b="0" i="0" u="none" strike="noStrike" dirty="0">
                          <a:solidFill>
                            <a:srgbClr val="000000"/>
                          </a:solidFill>
                          <a:effectLst/>
                          <a:latin typeface="Calibri" panose="020F0502020204030204" pitchFamily="34" charset="0"/>
                        </a:rPr>
                        <a:t>0,00 EUR</a:t>
                      </a:r>
                    </a:p>
                  </a:txBody>
                  <a:tcPr marL="7926" marR="7926" marT="7926"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BE" sz="900" b="0" i="0" u="none" strike="noStrike" dirty="0">
                          <a:solidFill>
                            <a:srgbClr val="000000"/>
                          </a:solidFill>
                          <a:effectLst/>
                          <a:latin typeface="Calibri" panose="020F0502020204030204" pitchFamily="34" charset="0"/>
                        </a:rPr>
                        <a:t>0,00 USD</a:t>
                      </a:r>
                    </a:p>
                  </a:txBody>
                  <a:tcPr marL="7926" marR="7926" marT="7926" marB="0" anchor="b"/>
                </a:tc>
                <a:tc gridSpan="3">
                  <a:txBody>
                    <a:bodyPr/>
                    <a:lstStyle/>
                    <a:p>
                      <a:pPr algn="l" fontAlgn="b"/>
                      <a:r>
                        <a:rPr lang="fr-BE" sz="900" b="0" i="0" u="none" strike="noStrike" dirty="0">
                          <a:solidFill>
                            <a:srgbClr val="000000"/>
                          </a:solidFill>
                          <a:effectLst/>
                          <a:latin typeface="Calibri" panose="020F0502020204030204" pitchFamily="34" charset="0"/>
                        </a:rPr>
                        <a:t>Ils paient toutes ces cotisations dans le pays principal via le club principal.</a:t>
                      </a:r>
                    </a:p>
                  </a:txBody>
                  <a:tcPr marL="7926" marR="7926" marT="7926" marB="0" anchor="b"/>
                </a:tc>
                <a:tc hMerge="1">
                  <a:txBody>
                    <a:bodyPr/>
                    <a:lstStyle/>
                    <a:p>
                      <a:pPr algn="l" fontAlgn="b"/>
                      <a:endParaRPr lang="fr-BE" sz="900" b="0" i="0" u="none" strike="noStrike" dirty="0">
                        <a:solidFill>
                          <a:srgbClr val="000000"/>
                        </a:solidFill>
                        <a:effectLst/>
                        <a:latin typeface="Calibri" panose="020F0502020204030204" pitchFamily="34" charset="0"/>
                      </a:endParaRPr>
                    </a:p>
                  </a:txBody>
                  <a:tcPr marL="7926" marR="7926" marT="7926" marB="0" anchor="b"/>
                </a:tc>
                <a:tc hMerge="1">
                  <a:txBody>
                    <a:bodyPr/>
                    <a:lstStyle/>
                    <a:p>
                      <a:pPr algn="l" fontAlgn="b"/>
                      <a:endParaRPr lang="fr-BE" sz="900" b="0" i="0" u="none" strike="noStrike" dirty="0">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6"/>
                  </a:ext>
                </a:extLst>
              </a:tr>
              <a:tr h="197350">
                <a:tc gridSpan="6">
                  <a:txBody>
                    <a:bodyPr/>
                    <a:lstStyle/>
                    <a:p>
                      <a:pPr algn="l" fontAlgn="b"/>
                      <a:endParaRPr lang="fr-BE" sz="600" b="0" i="0" u="none" strike="noStrike" dirty="0">
                        <a:solidFill>
                          <a:srgbClr val="000000"/>
                        </a:solidFill>
                        <a:effectLst/>
                        <a:latin typeface="Calibri" panose="020F0502020204030204" pitchFamily="34" charset="0"/>
                      </a:endParaRPr>
                    </a:p>
                  </a:txBody>
                  <a:tcPr marL="7926" marR="7926" marT="7926" marB="0" anchor="b"/>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algn="l" fontAlgn="b"/>
                      <a:endParaRPr lang="fr-BE" sz="600" b="0" i="0" u="none" strike="noStrike" dirty="0">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537011966"/>
                  </a:ext>
                </a:extLst>
              </a:tr>
              <a:tr h="197350">
                <a:tc gridSpan="6">
                  <a:txBody>
                    <a:bodyPr/>
                    <a:lstStyle/>
                    <a:p>
                      <a:pPr algn="l" fontAlgn="b"/>
                      <a:r>
                        <a:rPr lang="fr-BE" sz="900" u="none" strike="noStrike" dirty="0">
                          <a:effectLst/>
                        </a:rPr>
                        <a:t>Attention, les factures d'</a:t>
                      </a:r>
                      <a:r>
                        <a:rPr lang="fr-BE" sz="900" u="none" strike="noStrike" dirty="0" err="1">
                          <a:effectLst/>
                        </a:rPr>
                        <a:t>Oak</a:t>
                      </a:r>
                      <a:r>
                        <a:rPr lang="fr-BE" sz="900" u="none" strike="noStrike" dirty="0">
                          <a:effectLst/>
                        </a:rPr>
                        <a:t> Brook sont en USD, le montant en EUR n'est valable que pendant le mois qui suit, sinon une </a:t>
                      </a:r>
                      <a:endParaRPr lang="fr-BE" sz="900" b="0" i="0" u="none" strike="noStrike" dirty="0">
                        <a:solidFill>
                          <a:srgbClr val="000000"/>
                        </a:solidFill>
                        <a:effectLst/>
                        <a:latin typeface="Calibri" panose="020F0502020204030204" pitchFamily="34" charset="0"/>
                      </a:endParaRPr>
                    </a:p>
                  </a:txBody>
                  <a:tcPr marL="7926" marR="7926" marT="7926" marB="0" anchor="b"/>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7"/>
                  </a:ext>
                </a:extLst>
              </a:tr>
              <a:tr h="197350">
                <a:tc gridSpan="3">
                  <a:txBody>
                    <a:bodyPr/>
                    <a:lstStyle/>
                    <a:p>
                      <a:pPr algn="l" fontAlgn="b"/>
                      <a:r>
                        <a:rPr lang="fr-BE" sz="900" u="none" strike="noStrike">
                          <a:effectLst/>
                        </a:rPr>
                        <a:t>adaptation du cours peut causer un retard de paiement!</a:t>
                      </a:r>
                      <a:endParaRPr lang="fr-BE" sz="900" b="0" i="0" u="none" strike="noStrike">
                        <a:solidFill>
                          <a:srgbClr val="000000"/>
                        </a:solidFill>
                        <a:effectLst/>
                        <a:latin typeface="Calibri" panose="020F0502020204030204" pitchFamily="34" charset="0"/>
                      </a:endParaRPr>
                    </a:p>
                  </a:txBody>
                  <a:tcPr marL="7926" marR="7926" marT="7926" marB="0" anchor="b"/>
                </a:tc>
                <a:tc hMerge="1">
                  <a:txBody>
                    <a:bodyPr/>
                    <a:lstStyle/>
                    <a:p>
                      <a:endParaRPr lang="fr-BE"/>
                    </a:p>
                  </a:txBody>
                  <a:tcPr/>
                </a:tc>
                <a:tc hMerge="1">
                  <a:txBody>
                    <a:bodyPr/>
                    <a:lstStyle/>
                    <a:p>
                      <a:endParaRPr lang="fr-BE"/>
                    </a:p>
                  </a:txBody>
                  <a:tcP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dirty="0">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8"/>
                  </a:ext>
                </a:extLst>
              </a:tr>
              <a:tr h="197350">
                <a:tc>
                  <a:txBody>
                    <a:bodyPr/>
                    <a:lstStyle/>
                    <a:p>
                      <a:pPr algn="l" fontAlgn="b"/>
                      <a:endParaRPr lang="fr-BE" sz="900" b="0" i="0" u="none" strike="noStrike" dirty="0">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09"/>
                  </a:ext>
                </a:extLst>
              </a:tr>
              <a:tr h="197350">
                <a:tc gridSpan="6">
                  <a:txBody>
                    <a:bodyPr/>
                    <a:lstStyle/>
                    <a:p>
                      <a:pPr algn="l" fontAlgn="b"/>
                      <a:r>
                        <a:rPr lang="fr-BE" sz="900" u="none" strike="noStrike">
                          <a:effectLst/>
                        </a:rPr>
                        <a:t>Les factures d'Oak Brook sont à payer sur le compte BE35 3100 9846 9537 au nom de LCI en mentionnant le numéro de club.</a:t>
                      </a:r>
                      <a:endParaRPr lang="fr-BE" sz="900" b="0" i="0" u="none" strike="noStrike">
                        <a:solidFill>
                          <a:srgbClr val="000000"/>
                        </a:solidFill>
                        <a:effectLst/>
                        <a:latin typeface="Calibri" panose="020F0502020204030204" pitchFamily="34" charset="0"/>
                      </a:endParaRPr>
                    </a:p>
                  </a:txBody>
                  <a:tcPr marL="7926" marR="7926" marT="7926" marB="0" anchor="b"/>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0"/>
                  </a:ext>
                </a:extLst>
              </a:tr>
              <a:tr h="197350">
                <a:tc gridSpan="6">
                  <a:txBody>
                    <a:bodyPr/>
                    <a:lstStyle/>
                    <a:p>
                      <a:pPr algn="l" fontAlgn="b"/>
                      <a:r>
                        <a:rPr lang="fr-BE" sz="900" u="none" strike="noStrike">
                          <a:effectLst/>
                        </a:rPr>
                        <a:t>Attention : le compte d'Oak Brook n'est pas traité au jour par jour, un paiement urgent peut être fait sur le site MyLCI.</a:t>
                      </a:r>
                      <a:endParaRPr lang="fr-BE" sz="900" b="0" i="0" u="none" strike="noStrike">
                        <a:solidFill>
                          <a:srgbClr val="000000"/>
                        </a:solidFill>
                        <a:effectLst/>
                        <a:latin typeface="Calibri" panose="020F0502020204030204" pitchFamily="34" charset="0"/>
                      </a:endParaRPr>
                    </a:p>
                  </a:txBody>
                  <a:tcPr marL="7926" marR="7926" marT="7926" marB="0" anchor="b"/>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1"/>
                  </a:ext>
                </a:extLst>
              </a:tr>
              <a:tr h="197350">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2"/>
                  </a:ext>
                </a:extLst>
              </a:tr>
              <a:tr h="197350">
                <a:tc gridSpan="6">
                  <a:txBody>
                    <a:bodyPr/>
                    <a:lstStyle/>
                    <a:p>
                      <a:pPr algn="l" fontAlgn="b"/>
                      <a:r>
                        <a:rPr lang="fr-BE" sz="900" u="none" strike="noStrike">
                          <a:effectLst/>
                        </a:rPr>
                        <a:t>Les factures du district sont à payer sur le compte BE02 9501 2110 5340 au nom du District 112C avec la communication structurée.</a:t>
                      </a:r>
                      <a:endParaRPr lang="fr-BE" sz="900" b="0" i="0" u="none" strike="noStrike">
                        <a:solidFill>
                          <a:srgbClr val="000000"/>
                        </a:solidFill>
                        <a:effectLst/>
                        <a:latin typeface="Calibri" panose="020F0502020204030204" pitchFamily="34" charset="0"/>
                      </a:endParaRPr>
                    </a:p>
                  </a:txBody>
                  <a:tcPr marL="7926" marR="7926" marT="7926" marB="0" anchor="b"/>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3"/>
                  </a:ext>
                </a:extLst>
              </a:tr>
              <a:tr h="197350">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4"/>
                  </a:ext>
                </a:extLst>
              </a:tr>
              <a:tr h="197350">
                <a:tc gridSpan="3">
                  <a:txBody>
                    <a:bodyPr/>
                    <a:lstStyle/>
                    <a:p>
                      <a:pPr algn="l" fontAlgn="b"/>
                      <a:r>
                        <a:rPr lang="fr-BE" sz="900" u="none" strike="noStrike" dirty="0">
                          <a:effectLst/>
                        </a:rPr>
                        <a:t>* transformation en EUR, cours du 27/6/19 1 EUR = 1,1371 USD</a:t>
                      </a:r>
                      <a:endParaRPr lang="fr-BE" sz="900" b="0" i="0" u="none" strike="noStrike" dirty="0">
                        <a:solidFill>
                          <a:srgbClr val="000000"/>
                        </a:solidFill>
                        <a:effectLst/>
                        <a:latin typeface="Calibri" panose="020F0502020204030204" pitchFamily="34" charset="0"/>
                      </a:endParaRPr>
                    </a:p>
                  </a:txBody>
                  <a:tcPr marL="7926" marR="7926" marT="7926" marB="0" anchor="b"/>
                </a:tc>
                <a:tc hMerge="1">
                  <a:txBody>
                    <a:bodyPr/>
                    <a:lstStyle/>
                    <a:p>
                      <a:endParaRPr lang="fr-BE"/>
                    </a:p>
                  </a:txBody>
                  <a:tcPr/>
                </a:tc>
                <a:tc hMerge="1">
                  <a:txBody>
                    <a:bodyPr/>
                    <a:lstStyle/>
                    <a:p>
                      <a:endParaRPr lang="fr-BE"/>
                    </a:p>
                  </a:txBody>
                  <a:tcP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5"/>
                  </a:ext>
                </a:extLst>
              </a:tr>
              <a:tr h="197350">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6"/>
                  </a:ext>
                </a:extLst>
              </a:tr>
              <a:tr h="197350">
                <a:tc gridSpan="6">
                  <a:txBody>
                    <a:bodyPr/>
                    <a:lstStyle/>
                    <a:p>
                      <a:pPr algn="l" fontAlgn="ctr"/>
                      <a:r>
                        <a:rPr lang="fr-BE" sz="900" u="none" strike="noStrike">
                          <a:effectLst/>
                        </a:rPr>
                        <a:t>** Conditions pour les cotisations réduites à la fois pour Oak Brook/Multiple district &amp; district (depuis le 01/01/2019)</a:t>
                      </a:r>
                      <a:endParaRPr lang="fr-BE" sz="900" b="1" i="0" u="none" strike="noStrike">
                        <a:solidFill>
                          <a:srgbClr val="000000"/>
                        </a:solidFill>
                        <a:effectLst/>
                        <a:latin typeface="Arial" panose="020B0604020202020204" pitchFamily="34" charset="0"/>
                      </a:endParaRPr>
                    </a:p>
                  </a:txBody>
                  <a:tcPr marL="7926" marR="7926" marT="7926"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7"/>
                  </a:ext>
                </a:extLst>
              </a:tr>
              <a:tr h="197350">
                <a:tc>
                  <a:txBody>
                    <a:bodyPr/>
                    <a:lstStyle/>
                    <a:p>
                      <a:pPr algn="l" fontAlgn="ctr"/>
                      <a:endParaRPr lang="fr-BE" sz="900" b="0" i="0" u="none" strike="noStrike">
                        <a:solidFill>
                          <a:srgbClr val="000000"/>
                        </a:solidFill>
                        <a:effectLst/>
                        <a:latin typeface="Calibri" panose="020F0502020204030204" pitchFamily="34" charset="0"/>
                      </a:endParaRPr>
                    </a:p>
                  </a:txBody>
                  <a:tcPr marL="71333" marR="7926" marT="7926" marB="0" anchor="ct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8"/>
                  </a:ext>
                </a:extLst>
              </a:tr>
              <a:tr h="197350">
                <a:tc>
                  <a:txBody>
                    <a:bodyPr/>
                    <a:lstStyle/>
                    <a:p>
                      <a:pPr algn="l" fontAlgn="ctr"/>
                      <a:r>
                        <a:rPr lang="fr-BE" sz="900" u="none" strike="noStrike">
                          <a:effectLst/>
                        </a:rPr>
                        <a:t>Les membres âgés de -30 ans</a:t>
                      </a:r>
                      <a:endParaRPr lang="fr-BE" sz="900" b="0" i="0" u="none" strike="noStrike">
                        <a:solidFill>
                          <a:srgbClr val="000000"/>
                        </a:solidFill>
                        <a:effectLst/>
                        <a:latin typeface="Arial" panose="020B0604020202020204" pitchFamily="34" charset="0"/>
                      </a:endParaRPr>
                    </a:p>
                  </a:txBody>
                  <a:tcPr marL="71333" marR="7926" marT="7926" marB="0" anchor="ct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19"/>
                  </a:ext>
                </a:extLst>
              </a:tr>
              <a:tr h="197350">
                <a:tc>
                  <a:txBody>
                    <a:bodyPr/>
                    <a:lstStyle/>
                    <a:p>
                      <a:pPr algn="l" fontAlgn="ctr"/>
                      <a:r>
                        <a:rPr lang="fr-BE" sz="900" u="none" strike="noStrike">
                          <a:effectLst/>
                        </a:rPr>
                        <a:t>Ou</a:t>
                      </a:r>
                      <a:endParaRPr lang="fr-BE" sz="900" b="0" i="0" u="none" strike="noStrike">
                        <a:solidFill>
                          <a:srgbClr val="000000"/>
                        </a:solidFill>
                        <a:effectLst/>
                        <a:latin typeface="Arial" panose="020B0604020202020204" pitchFamily="34" charset="0"/>
                      </a:endParaRPr>
                    </a:p>
                  </a:txBody>
                  <a:tcPr marL="7926" marR="7926" marT="7926" marB="0" anchor="ct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20"/>
                  </a:ext>
                </a:extLst>
              </a:tr>
              <a:tr h="631520">
                <a:tc gridSpan="6">
                  <a:txBody>
                    <a:bodyPr/>
                    <a:lstStyle/>
                    <a:p>
                      <a:pPr algn="l" fontAlgn="ctr"/>
                      <a:r>
                        <a:rPr lang="fr-BE" sz="900" u="none" strike="noStrike">
                          <a:effectLst/>
                        </a:rPr>
                        <a:t>Les membres, ayant un conjoint ou un membre de leur famille habitant sous le même toit, dans le même club. </a:t>
                      </a:r>
                      <a:br>
                        <a:rPr lang="fr-BE" sz="900" u="none" strike="noStrike">
                          <a:effectLst/>
                        </a:rPr>
                      </a:br>
                      <a:r>
                        <a:rPr lang="fr-BE" sz="900" u="none" strike="noStrike">
                          <a:effectLst/>
                        </a:rPr>
                        <a:t>Plus précisément, le 1</a:t>
                      </a:r>
                      <a:r>
                        <a:rPr lang="fr-BE" sz="900" u="none" strike="noStrike" baseline="30000">
                          <a:effectLst/>
                        </a:rPr>
                        <a:t>er</a:t>
                      </a:r>
                      <a:r>
                        <a:rPr lang="fr-BE" sz="900" u="none" strike="noStrike">
                          <a:effectLst/>
                        </a:rPr>
                        <a:t>membre est la tête de la famille et paie 100% de la cotisation, pour les deux (ou n) membres suivants </a:t>
                      </a:r>
                      <a:br>
                        <a:rPr lang="fr-BE" sz="900" u="none" strike="noStrike">
                          <a:effectLst/>
                        </a:rPr>
                      </a:br>
                      <a:r>
                        <a:rPr lang="fr-BE" sz="900" u="none" strike="noStrike">
                          <a:effectLst/>
                        </a:rPr>
                        <a:t>de la même famille, chacun bénéficie de cette réduction</a:t>
                      </a:r>
                      <a:endParaRPr lang="fr-BE" sz="900" b="0" i="0" u="none" strike="noStrike">
                        <a:solidFill>
                          <a:srgbClr val="000000"/>
                        </a:solidFill>
                        <a:effectLst/>
                        <a:latin typeface="Arial" panose="020B0604020202020204" pitchFamily="34" charset="0"/>
                      </a:endParaRPr>
                    </a:p>
                  </a:txBody>
                  <a:tcPr marL="71333" marR="7926" marT="7926"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21"/>
                  </a:ext>
                </a:extLst>
              </a:tr>
              <a:tr h="197350">
                <a:tc gridSpan="4">
                  <a:txBody>
                    <a:bodyPr/>
                    <a:lstStyle/>
                    <a:p>
                      <a:pPr algn="l" fontAlgn="ctr"/>
                      <a:r>
                        <a:rPr lang="fr-BE" sz="900" u="none" strike="noStrike">
                          <a:effectLst/>
                        </a:rPr>
                        <a:t>Toujours : Réduction maximum de 50%, les 2 critères ne sont pas cumulables</a:t>
                      </a:r>
                      <a:endParaRPr lang="fr-BE" sz="900" b="0" i="0" u="none" strike="noStrike">
                        <a:solidFill>
                          <a:srgbClr val="000000"/>
                        </a:solidFill>
                        <a:effectLst/>
                        <a:latin typeface="Arial" panose="020B0604020202020204" pitchFamily="34" charset="0"/>
                      </a:endParaRPr>
                    </a:p>
                  </a:txBody>
                  <a:tcPr marL="71333" marR="7926" marT="7926" marB="0" anchor="ct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tc>
                  <a:txBody>
                    <a:bodyPr/>
                    <a:lstStyle/>
                    <a:p>
                      <a:pPr algn="l" fontAlgn="b"/>
                      <a:endParaRPr lang="fr-BE" sz="900" b="0" i="0" u="none" strike="noStrike">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22"/>
                  </a:ext>
                </a:extLst>
              </a:tr>
              <a:tr h="444037">
                <a:tc gridSpan="6">
                  <a:txBody>
                    <a:bodyPr/>
                    <a:lstStyle/>
                    <a:p>
                      <a:pPr algn="l" fontAlgn="ctr"/>
                      <a:r>
                        <a:rPr lang="fr-BE" sz="900" u="none" strike="noStrike">
                          <a:effectLst/>
                        </a:rPr>
                        <a:t>La cotisation d'un nouveau membre de famille ou jeune commence au premier du mois au cours duquel le membre </a:t>
                      </a:r>
                      <a:br>
                        <a:rPr lang="fr-BE" sz="900" u="none" strike="noStrike">
                          <a:effectLst/>
                        </a:rPr>
                      </a:br>
                      <a:r>
                        <a:rPr lang="fr-BE" sz="900" u="none" strike="noStrike">
                          <a:effectLst/>
                        </a:rPr>
                        <a:t>devient affilié à un club</a:t>
                      </a:r>
                      <a:endParaRPr lang="fr-BE" sz="900" b="0" i="0" u="none" strike="noStrike">
                        <a:solidFill>
                          <a:srgbClr val="000000"/>
                        </a:solidFill>
                        <a:effectLst/>
                        <a:latin typeface="Arial" panose="020B0604020202020204" pitchFamily="34" charset="0"/>
                      </a:endParaRPr>
                    </a:p>
                  </a:txBody>
                  <a:tcPr marL="71333" marR="7926" marT="7926" marB="0" anchor="ct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a:txBody>
                    <a:bodyPr/>
                    <a:lstStyle/>
                    <a:p>
                      <a:pPr algn="l" fontAlgn="b"/>
                      <a:endParaRPr lang="fr-BE" sz="900" b="0" i="0" u="none" strike="noStrike" dirty="0">
                        <a:solidFill>
                          <a:srgbClr val="000000"/>
                        </a:solidFill>
                        <a:effectLst/>
                        <a:latin typeface="Calibri" panose="020F0502020204030204" pitchFamily="34" charset="0"/>
                      </a:endParaRPr>
                    </a:p>
                  </a:txBody>
                  <a:tcPr marL="7926" marR="7926" marT="7926" marB="0" anchor="b"/>
                </a:tc>
                <a:extLst>
                  <a:ext uri="{0D108BD9-81ED-4DB2-BD59-A6C34878D82A}">
                    <a16:rowId xmlns:a16="http://schemas.microsoft.com/office/drawing/2014/main" val="10023"/>
                  </a:ext>
                </a:extLst>
              </a:tr>
            </a:tbl>
          </a:graphicData>
        </a:graphic>
      </p:graphicFrame>
      <p:pic>
        <p:nvPicPr>
          <p:cNvPr id="6" name="Emblem - Color">
            <a:extLst>
              <a:ext uri="{FF2B5EF4-FFF2-40B4-BE49-F238E27FC236}">
                <a16:creationId xmlns:a16="http://schemas.microsoft.com/office/drawing/2014/main" id="{893C2EB5-B686-AD46-86A2-5CF7799C8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62136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b="1" dirty="0"/>
              <a:t>Autres versements</a:t>
            </a:r>
            <a:endParaRPr lang="fr-BE" dirty="0"/>
          </a:p>
        </p:txBody>
      </p:sp>
      <p:sp>
        <p:nvSpPr>
          <p:cNvPr id="3" name="Inhaltsplatzhalter 2"/>
          <p:cNvSpPr>
            <a:spLocks noGrp="1"/>
          </p:cNvSpPr>
          <p:nvPr>
            <p:ph idx="1"/>
          </p:nvPr>
        </p:nvSpPr>
        <p:spPr>
          <a:xfrm>
            <a:off x="838200" y="1690688"/>
            <a:ext cx="10515600" cy="5031387"/>
          </a:xfrm>
        </p:spPr>
        <p:txBody>
          <a:bodyPr>
            <a:normAutofit fontScale="55000" lnSpcReduction="20000"/>
          </a:bodyPr>
          <a:lstStyle/>
          <a:p>
            <a:pPr marL="457200" lvl="1" indent="0">
              <a:buNone/>
            </a:pPr>
            <a:endParaRPr lang="de-DE" dirty="0"/>
          </a:p>
          <a:p>
            <a:r>
              <a:rPr lang="fr-BE" sz="3600" dirty="0">
                <a:latin typeface="Arial" panose="020B0604020202020204" pitchFamily="34" charset="0"/>
                <a:cs typeface="Arial" panose="020B0604020202020204" pitchFamily="34" charset="0"/>
              </a:rPr>
              <a:t>Versements en faveur de la LCIF - Melvin Jones </a:t>
            </a:r>
            <a:r>
              <a:rPr lang="fr-BE" sz="3600" dirty="0" err="1">
                <a:latin typeface="Arial" panose="020B0604020202020204" pitchFamily="34" charset="0"/>
                <a:cs typeface="Arial" panose="020B0604020202020204" pitchFamily="34" charset="0"/>
              </a:rPr>
              <a:t>Followship</a:t>
            </a:r>
            <a:r>
              <a:rPr lang="fr-BE" sz="3600" dirty="0">
                <a:latin typeface="Arial" panose="020B0604020202020204" pitchFamily="34" charset="0"/>
                <a:cs typeface="Arial" panose="020B0604020202020204" pitchFamily="34" charset="0"/>
              </a:rPr>
              <a:t>:</a:t>
            </a:r>
          </a:p>
          <a:p>
            <a:pPr lvl="1"/>
            <a:r>
              <a:rPr lang="fr-BE" sz="3600" dirty="0">
                <a:latin typeface="Arial" panose="020B0604020202020204" pitchFamily="34" charset="0"/>
                <a:cs typeface="Arial" panose="020B0604020202020204" pitchFamily="34" charset="0"/>
              </a:rPr>
              <a:t>Paiements à faire sur le compte de la LCI BE35 3100 9846 9537 en mentionnant clairement votre numéro de club et l’affectation à une action de la LCIF ou sur le compte BE63 9501 6112 4308 du District 112c </a:t>
            </a:r>
          </a:p>
          <a:p>
            <a:pPr lvl="1"/>
            <a:r>
              <a:rPr lang="fr-BE" sz="3600" dirty="0">
                <a:latin typeface="Arial" panose="020B0604020202020204" pitchFamily="34" charset="0"/>
                <a:cs typeface="Arial" panose="020B0604020202020204" pitchFamily="34" charset="0"/>
              </a:rPr>
              <a:t>Verser au total 1.000 USD à la LCI/LCIF (peut être réparti sur plusieurs années) pour un MJF</a:t>
            </a:r>
          </a:p>
          <a:p>
            <a:r>
              <a:rPr lang="fr-BE" sz="3600" dirty="0">
                <a:latin typeface="Arial" panose="020B0604020202020204" pitchFamily="34" charset="0"/>
                <a:cs typeface="Arial" panose="020B0604020202020204" pitchFamily="34" charset="0"/>
              </a:rPr>
              <a:t>Membre à vie :</a:t>
            </a:r>
          </a:p>
          <a:p>
            <a:pPr lvl="1"/>
            <a:r>
              <a:rPr lang="fr-BE" sz="3600" dirty="0">
                <a:latin typeface="Arial" panose="020B0604020202020204" pitchFamily="34" charset="0"/>
                <a:cs typeface="Arial" panose="020B0604020202020204" pitchFamily="34" charset="0"/>
              </a:rPr>
              <a:t>Verser 650 USD sur le compte de la LCI BE35 3100 9846 9537 (la cotisation district &amp; md continue!)</a:t>
            </a:r>
          </a:p>
          <a:p>
            <a:r>
              <a:rPr lang="fr-BE" sz="3600" dirty="0">
                <a:latin typeface="Arial" panose="020B0604020202020204" pitchFamily="34" charset="0"/>
                <a:cs typeface="Arial" panose="020B0604020202020204" pitchFamily="34" charset="0"/>
              </a:rPr>
              <a:t>L’œuvre du gouverneur :</a:t>
            </a:r>
          </a:p>
          <a:p>
            <a:pPr lvl="1"/>
            <a:r>
              <a:rPr lang="fr-BE" sz="3600" dirty="0">
                <a:latin typeface="Arial" panose="020B0604020202020204" pitchFamily="34" charset="0"/>
                <a:cs typeface="Arial" panose="020B0604020202020204" pitchFamily="34" charset="0"/>
              </a:rPr>
              <a:t>Verser le montant souhaité sur le compte BE90 9501 5113 5732 du District 112c</a:t>
            </a:r>
          </a:p>
          <a:p>
            <a:r>
              <a:rPr lang="fr-BE" sz="3600" dirty="0">
                <a:latin typeface="Arial" panose="020B0604020202020204" pitchFamily="34" charset="0"/>
                <a:cs typeface="Arial" panose="020B0604020202020204" pitchFamily="34" charset="0"/>
              </a:rPr>
              <a:t>Paiement des supplies ou versement de caution pour le prêt de matériel :</a:t>
            </a:r>
          </a:p>
          <a:p>
            <a:pPr lvl="1"/>
            <a:r>
              <a:rPr lang="fr-BE" sz="3600" dirty="0">
                <a:latin typeface="Arial" panose="020B0604020202020204" pitchFamily="34" charset="0"/>
                <a:cs typeface="Arial" panose="020B0604020202020204" pitchFamily="34" charset="0"/>
              </a:rPr>
              <a:t>Verser le montant souhaité sur le compte BE72 9501 8112 6516 du District 112c</a:t>
            </a:r>
          </a:p>
          <a:p>
            <a:r>
              <a:rPr lang="fr-BE" sz="3600" dirty="0">
                <a:latin typeface="Arial" panose="020B0604020202020204" pitchFamily="34" charset="0"/>
                <a:cs typeface="Arial" panose="020B0604020202020204" pitchFamily="34" charset="0"/>
              </a:rPr>
              <a:t>Versements en faveur des actions CAP 48 :</a:t>
            </a:r>
          </a:p>
          <a:p>
            <a:pPr lvl="1"/>
            <a:r>
              <a:rPr lang="fr-BE" sz="3600" dirty="0">
                <a:latin typeface="Arial" panose="020B0604020202020204" pitchFamily="34" charset="0"/>
                <a:cs typeface="Arial" panose="020B0604020202020204" pitchFamily="34" charset="0"/>
              </a:rPr>
              <a:t>Verser le montant souhaité sur le compte BE79 9501 5113 5833 du District 112c</a:t>
            </a:r>
          </a:p>
          <a:p>
            <a:pPr lvl="1"/>
            <a:endParaRPr lang="fr-BE" dirty="0"/>
          </a:p>
        </p:txBody>
      </p:sp>
      <p:pic>
        <p:nvPicPr>
          <p:cNvPr id="4" name="Emblem - Color">
            <a:extLst>
              <a:ext uri="{FF2B5EF4-FFF2-40B4-BE49-F238E27FC236}">
                <a16:creationId xmlns:a16="http://schemas.microsoft.com/office/drawing/2014/main" id="{B4378D8F-7E6A-4C45-A77F-2B8EDA518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11832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b="1" dirty="0" err="1">
                <a:solidFill>
                  <a:srgbClr val="0070C0"/>
                </a:solidFill>
              </a:rPr>
              <a:t>Andere</a:t>
            </a:r>
            <a:r>
              <a:rPr lang="fr-BE" b="1" dirty="0">
                <a:solidFill>
                  <a:srgbClr val="0070C0"/>
                </a:solidFill>
              </a:rPr>
              <a:t> </a:t>
            </a:r>
            <a:r>
              <a:rPr lang="fr-BE" b="1" dirty="0" err="1">
                <a:solidFill>
                  <a:srgbClr val="0070C0"/>
                </a:solidFill>
              </a:rPr>
              <a:t>betalingen</a:t>
            </a:r>
            <a:endParaRPr lang="fr-BE" dirty="0">
              <a:solidFill>
                <a:srgbClr val="0070C0"/>
              </a:solidFill>
            </a:endParaRPr>
          </a:p>
        </p:txBody>
      </p:sp>
      <p:sp>
        <p:nvSpPr>
          <p:cNvPr id="3" name="Inhaltsplatzhalter 2"/>
          <p:cNvSpPr>
            <a:spLocks noGrp="1"/>
          </p:cNvSpPr>
          <p:nvPr>
            <p:ph idx="1"/>
          </p:nvPr>
        </p:nvSpPr>
        <p:spPr>
          <a:xfrm>
            <a:off x="838199" y="1173892"/>
            <a:ext cx="11123141" cy="5647038"/>
          </a:xfrm>
        </p:spPr>
        <p:txBody>
          <a:bodyPr>
            <a:normAutofit fontScale="70000" lnSpcReduction="20000"/>
          </a:bodyPr>
          <a:lstStyle/>
          <a:p>
            <a:pPr marL="457200" lvl="1" indent="0">
              <a:buNone/>
            </a:pPr>
            <a:endParaRPr lang="de-DE" dirty="0"/>
          </a:p>
          <a:p>
            <a:r>
              <a:rPr lang="fr-BE" sz="3300" i="1" dirty="0" err="1">
                <a:latin typeface="Arial" panose="020B0604020202020204" pitchFamily="34" charset="0"/>
                <a:cs typeface="Arial" panose="020B0604020202020204" pitchFamily="34" charset="0"/>
              </a:rPr>
              <a:t>Betalingen</a:t>
            </a:r>
            <a:r>
              <a:rPr lang="fr-BE" sz="3300" i="1" dirty="0">
                <a:latin typeface="Arial" panose="020B0604020202020204" pitchFamily="34" charset="0"/>
                <a:cs typeface="Arial" panose="020B0604020202020204" pitchFamily="34" charset="0"/>
              </a:rPr>
              <a:t> </a:t>
            </a:r>
            <a:r>
              <a:rPr lang="fr-BE" sz="3300" i="1" dirty="0" err="1">
                <a:latin typeface="Arial" panose="020B0604020202020204" pitchFamily="34" charset="0"/>
                <a:cs typeface="Arial" panose="020B0604020202020204" pitchFamily="34" charset="0"/>
              </a:rPr>
              <a:t>aan</a:t>
            </a:r>
            <a:r>
              <a:rPr lang="fr-BE" sz="3300" i="1" dirty="0">
                <a:latin typeface="Arial" panose="020B0604020202020204" pitchFamily="34" charset="0"/>
                <a:cs typeface="Arial" panose="020B0604020202020204" pitchFamily="34" charset="0"/>
              </a:rPr>
              <a:t> LCIF - Melvin Jones </a:t>
            </a:r>
            <a:r>
              <a:rPr lang="fr-BE" sz="3300" i="1" dirty="0" err="1">
                <a:latin typeface="Arial" panose="020B0604020202020204" pitchFamily="34" charset="0"/>
                <a:cs typeface="Arial" panose="020B0604020202020204" pitchFamily="34" charset="0"/>
              </a:rPr>
              <a:t>Followship</a:t>
            </a:r>
            <a:r>
              <a:rPr lang="fr-BE" sz="3300" i="1" dirty="0">
                <a:latin typeface="Arial" panose="020B0604020202020204" pitchFamily="34" charset="0"/>
                <a:cs typeface="Arial" panose="020B0604020202020204" pitchFamily="34" charset="0"/>
              </a:rPr>
              <a:t> : </a:t>
            </a:r>
          </a:p>
          <a:p>
            <a:pPr lvl="1"/>
            <a:r>
              <a:rPr lang="fr-BE" sz="2900" i="1" dirty="0" err="1">
                <a:latin typeface="Arial" panose="020B0604020202020204" pitchFamily="34" charset="0"/>
                <a:cs typeface="Arial" panose="020B0604020202020204" pitchFamily="34" charset="0"/>
              </a:rPr>
              <a:t>Betalingen</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dienen</a:t>
            </a:r>
            <a:r>
              <a:rPr lang="fr-BE" sz="2900" i="1" dirty="0">
                <a:latin typeface="Arial" panose="020B0604020202020204" pitchFamily="34" charset="0"/>
                <a:cs typeface="Arial" panose="020B0604020202020204" pitchFamily="34" charset="0"/>
              </a:rPr>
              <a:t> te </a:t>
            </a:r>
            <a:r>
              <a:rPr lang="fr-BE" sz="2900" i="1" dirty="0" err="1">
                <a:latin typeface="Arial" panose="020B0604020202020204" pitchFamily="34" charset="0"/>
                <a:cs typeface="Arial" panose="020B0604020202020204" pitchFamily="34" charset="0"/>
              </a:rPr>
              <a:t>worden</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gedaan</a:t>
            </a:r>
            <a:r>
              <a:rPr lang="fr-BE" sz="2900" i="1" dirty="0">
                <a:latin typeface="Arial" panose="020B0604020202020204" pitchFamily="34" charset="0"/>
                <a:cs typeface="Arial" panose="020B0604020202020204" pitchFamily="34" charset="0"/>
              </a:rPr>
              <a:t> op de LCI-</a:t>
            </a:r>
            <a:r>
              <a:rPr lang="fr-BE" sz="2900" i="1" dirty="0" err="1">
                <a:latin typeface="Arial" panose="020B0604020202020204" pitchFamily="34" charset="0"/>
                <a:cs typeface="Arial" panose="020B0604020202020204" pitchFamily="34" charset="0"/>
              </a:rPr>
              <a:t>rekening</a:t>
            </a:r>
            <a:r>
              <a:rPr lang="fr-BE" sz="2900" i="1" dirty="0">
                <a:latin typeface="Arial" panose="020B0604020202020204" pitchFamily="34" charset="0"/>
                <a:cs typeface="Arial" panose="020B0604020202020204" pitchFamily="34" charset="0"/>
              </a:rPr>
              <a:t> </a:t>
            </a:r>
          </a:p>
          <a:p>
            <a:pPr lvl="1"/>
            <a:r>
              <a:rPr lang="fr-BE" sz="2900" i="1" dirty="0">
                <a:latin typeface="Arial" panose="020B0604020202020204" pitchFamily="34" charset="0"/>
                <a:cs typeface="Arial" panose="020B0604020202020204" pitchFamily="34" charset="0"/>
              </a:rPr>
              <a:t>BE35 3100 9846 9537 </a:t>
            </a:r>
            <a:r>
              <a:rPr lang="fr-BE" sz="2900" i="1" dirty="0" err="1">
                <a:latin typeface="Arial" panose="020B0604020202020204" pitchFamily="34" charset="0"/>
                <a:cs typeface="Arial" panose="020B0604020202020204" pitchFamily="34" charset="0"/>
              </a:rPr>
              <a:t>door</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duidelijk</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uw</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clubnummer</a:t>
            </a:r>
            <a:r>
              <a:rPr lang="fr-BE" sz="2900" i="1" dirty="0">
                <a:latin typeface="Arial" panose="020B0604020202020204" pitchFamily="34" charset="0"/>
                <a:cs typeface="Arial" panose="020B0604020202020204" pitchFamily="34" charset="0"/>
              </a:rPr>
              <a:t> te </a:t>
            </a:r>
            <a:r>
              <a:rPr lang="fr-BE" sz="2900" i="1" dirty="0" err="1">
                <a:latin typeface="Arial" panose="020B0604020202020204" pitchFamily="34" charset="0"/>
                <a:cs typeface="Arial" panose="020B0604020202020204" pitchFamily="34" charset="0"/>
              </a:rPr>
              <a:t>vermelden</a:t>
            </a:r>
            <a:r>
              <a:rPr lang="fr-BE" sz="2900" i="1" dirty="0">
                <a:latin typeface="Arial" panose="020B0604020202020204" pitchFamily="34" charset="0"/>
                <a:cs typeface="Arial" panose="020B0604020202020204" pitchFamily="34" charset="0"/>
              </a:rPr>
              <a:t> en de </a:t>
            </a:r>
            <a:r>
              <a:rPr lang="fr-BE" sz="2900" i="1" dirty="0" err="1">
                <a:latin typeface="Arial" panose="020B0604020202020204" pitchFamily="34" charset="0"/>
                <a:cs typeface="Arial" panose="020B0604020202020204" pitchFamily="34" charset="0"/>
              </a:rPr>
              <a:t>toewijzing</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aan</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een</a:t>
            </a:r>
            <a:r>
              <a:rPr lang="fr-BE" sz="2900" i="1" dirty="0">
                <a:latin typeface="Arial" panose="020B0604020202020204" pitchFamily="34" charset="0"/>
                <a:cs typeface="Arial" panose="020B0604020202020204" pitchFamily="34" charset="0"/>
              </a:rPr>
              <a:t> LCIF-</a:t>
            </a:r>
            <a:r>
              <a:rPr lang="fr-BE" sz="2900" i="1" dirty="0" err="1">
                <a:latin typeface="Arial" panose="020B0604020202020204" pitchFamily="34" charset="0"/>
                <a:cs typeface="Arial" panose="020B0604020202020204" pitchFamily="34" charset="0"/>
              </a:rPr>
              <a:t>actie</a:t>
            </a:r>
            <a:r>
              <a:rPr lang="fr-BE" sz="2900" i="1" dirty="0">
                <a:latin typeface="Arial" panose="020B0604020202020204" pitchFamily="34" charset="0"/>
                <a:cs typeface="Arial" panose="020B0604020202020204" pitchFamily="34" charset="0"/>
              </a:rPr>
              <a:t> of </a:t>
            </a:r>
            <a:r>
              <a:rPr lang="fr-BE" sz="2900" i="1" dirty="0" err="1">
                <a:latin typeface="Arial" panose="020B0604020202020204" pitchFamily="34" charset="0"/>
                <a:cs typeface="Arial" panose="020B0604020202020204" pitchFamily="34" charset="0"/>
              </a:rPr>
              <a:t>aan</a:t>
            </a:r>
            <a:r>
              <a:rPr lang="fr-BE" sz="2900" i="1" dirty="0">
                <a:latin typeface="Arial" panose="020B0604020202020204" pitchFamily="34" charset="0"/>
                <a:cs typeface="Arial" panose="020B0604020202020204" pitchFamily="34" charset="0"/>
              </a:rPr>
              <a:t> de </a:t>
            </a:r>
            <a:r>
              <a:rPr lang="fr-BE" sz="2900" i="1" dirty="0" err="1">
                <a:latin typeface="Arial" panose="020B0604020202020204" pitchFamily="34" charset="0"/>
                <a:cs typeface="Arial" panose="020B0604020202020204" pitchFamily="34" charset="0"/>
              </a:rPr>
              <a:t>rekening</a:t>
            </a:r>
            <a:r>
              <a:rPr lang="fr-BE" sz="2900" i="1" dirty="0">
                <a:latin typeface="Arial" panose="020B0604020202020204" pitchFamily="34" charset="0"/>
                <a:cs typeface="Arial" panose="020B0604020202020204" pitchFamily="34" charset="0"/>
              </a:rPr>
              <a:t> BE63 9501 6112 4308 in District 112c. </a:t>
            </a:r>
          </a:p>
          <a:p>
            <a:pPr lvl="1"/>
            <a:r>
              <a:rPr lang="fr-BE" sz="2900" i="1" dirty="0" err="1">
                <a:latin typeface="Arial" panose="020B0604020202020204" pitchFamily="34" charset="0"/>
                <a:cs typeface="Arial" panose="020B0604020202020204" pitchFamily="34" charset="0"/>
              </a:rPr>
              <a:t>Betaal</a:t>
            </a:r>
            <a:r>
              <a:rPr lang="fr-BE" sz="2900" i="1" dirty="0">
                <a:latin typeface="Arial" panose="020B0604020202020204" pitchFamily="34" charset="0"/>
                <a:cs typeface="Arial" panose="020B0604020202020204" pitchFamily="34" charset="0"/>
              </a:rPr>
              <a:t> in </a:t>
            </a:r>
            <a:r>
              <a:rPr lang="fr-BE" sz="2900" i="1" dirty="0" err="1">
                <a:latin typeface="Arial" panose="020B0604020202020204" pitchFamily="34" charset="0"/>
                <a:cs typeface="Arial" panose="020B0604020202020204" pitchFamily="34" charset="0"/>
              </a:rPr>
              <a:t>totaal</a:t>
            </a:r>
            <a:r>
              <a:rPr lang="fr-BE" sz="2900" i="1" dirty="0">
                <a:latin typeface="Arial" panose="020B0604020202020204" pitchFamily="34" charset="0"/>
                <a:cs typeface="Arial" panose="020B0604020202020204" pitchFamily="34" charset="0"/>
              </a:rPr>
              <a:t> USD 1.000 </a:t>
            </a:r>
            <a:r>
              <a:rPr lang="fr-BE" sz="2900" i="1" dirty="0" err="1">
                <a:latin typeface="Arial" panose="020B0604020202020204" pitchFamily="34" charset="0"/>
                <a:cs typeface="Arial" panose="020B0604020202020204" pitchFamily="34" charset="0"/>
              </a:rPr>
              <a:t>aan</a:t>
            </a:r>
            <a:r>
              <a:rPr lang="fr-BE" sz="2900" i="1" dirty="0">
                <a:latin typeface="Arial" panose="020B0604020202020204" pitchFamily="34" charset="0"/>
                <a:cs typeface="Arial" panose="020B0604020202020204" pitchFamily="34" charset="0"/>
              </a:rPr>
              <a:t> LCI / LCIF (</a:t>
            </a:r>
            <a:r>
              <a:rPr lang="fr-BE" sz="2900" i="1" dirty="0" err="1">
                <a:latin typeface="Arial" panose="020B0604020202020204" pitchFamily="34" charset="0"/>
                <a:cs typeface="Arial" panose="020B0604020202020204" pitchFamily="34" charset="0"/>
              </a:rPr>
              <a:t>verspreid</a:t>
            </a:r>
            <a:r>
              <a:rPr lang="fr-BE" sz="2900" i="1" dirty="0">
                <a:latin typeface="Arial" panose="020B0604020202020204" pitchFamily="34" charset="0"/>
                <a:cs typeface="Arial" panose="020B0604020202020204" pitchFamily="34" charset="0"/>
              </a:rPr>
              <a:t> over </a:t>
            </a:r>
            <a:r>
              <a:rPr lang="fr-BE" sz="2900" i="1" dirty="0" err="1">
                <a:latin typeface="Arial" panose="020B0604020202020204" pitchFamily="34" charset="0"/>
                <a:cs typeface="Arial" panose="020B0604020202020204" pitchFamily="34" charset="0"/>
              </a:rPr>
              <a:t>meerdere</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jaren</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voor</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een</a:t>
            </a:r>
            <a:r>
              <a:rPr lang="fr-BE" sz="2900" i="1" dirty="0">
                <a:latin typeface="Arial" panose="020B0604020202020204" pitchFamily="34" charset="0"/>
                <a:cs typeface="Arial" panose="020B0604020202020204" pitchFamily="34" charset="0"/>
              </a:rPr>
              <a:t> MJF</a:t>
            </a:r>
          </a:p>
          <a:p>
            <a:r>
              <a:rPr lang="fr-BE" sz="3300" i="1" dirty="0" err="1">
                <a:latin typeface="Arial" panose="020B0604020202020204" pitchFamily="34" charset="0"/>
                <a:cs typeface="Arial" panose="020B0604020202020204" pitchFamily="34" charset="0"/>
              </a:rPr>
              <a:t>Levenslid</a:t>
            </a:r>
            <a:r>
              <a:rPr lang="fr-BE" sz="3300" i="1" dirty="0">
                <a:latin typeface="Arial" panose="020B0604020202020204" pitchFamily="34" charset="0"/>
                <a:cs typeface="Arial" panose="020B0604020202020204" pitchFamily="34" charset="0"/>
              </a:rPr>
              <a:t> : </a:t>
            </a:r>
          </a:p>
          <a:p>
            <a:pPr lvl="1"/>
            <a:r>
              <a:rPr lang="fr-BE" sz="2900" i="1" dirty="0" err="1">
                <a:latin typeface="Arial" panose="020B0604020202020204" pitchFamily="34" charset="0"/>
                <a:cs typeface="Arial" panose="020B0604020202020204" pitchFamily="34" charset="0"/>
              </a:rPr>
              <a:t>Betaal</a:t>
            </a:r>
            <a:r>
              <a:rPr lang="fr-BE" sz="2900" i="1" dirty="0">
                <a:latin typeface="Arial" panose="020B0604020202020204" pitchFamily="34" charset="0"/>
                <a:cs typeface="Arial" panose="020B0604020202020204" pitchFamily="34" charset="0"/>
              </a:rPr>
              <a:t> 650 USD op de LCI-</a:t>
            </a:r>
            <a:r>
              <a:rPr lang="fr-BE" sz="2900" i="1" dirty="0" err="1">
                <a:latin typeface="Arial" panose="020B0604020202020204" pitchFamily="34" charset="0"/>
                <a:cs typeface="Arial" panose="020B0604020202020204" pitchFamily="34" charset="0"/>
              </a:rPr>
              <a:t>rekening</a:t>
            </a:r>
            <a:r>
              <a:rPr lang="fr-BE" sz="2900" i="1" dirty="0">
                <a:latin typeface="Arial" panose="020B0604020202020204" pitchFamily="34" charset="0"/>
                <a:cs typeface="Arial" panose="020B0604020202020204" pitchFamily="34" charset="0"/>
              </a:rPr>
              <a:t> BE35 3100 9846 9537 (het districts- en MD-</a:t>
            </a:r>
            <a:r>
              <a:rPr lang="fr-BE" sz="2900" i="1" dirty="0" err="1">
                <a:latin typeface="Arial" panose="020B0604020202020204" pitchFamily="34" charset="0"/>
                <a:cs typeface="Arial" panose="020B0604020202020204" pitchFamily="34" charset="0"/>
              </a:rPr>
              <a:t>lidgeld</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gaat</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door</a:t>
            </a:r>
            <a:r>
              <a:rPr lang="fr-BE" sz="2900" i="1" dirty="0">
                <a:latin typeface="Arial" panose="020B0604020202020204" pitchFamily="34" charset="0"/>
                <a:cs typeface="Arial" panose="020B0604020202020204" pitchFamily="34" charset="0"/>
              </a:rPr>
              <a:t>!)</a:t>
            </a:r>
          </a:p>
          <a:p>
            <a:r>
              <a:rPr lang="fr-BE" sz="3300" i="1" dirty="0">
                <a:latin typeface="Arial" panose="020B0604020202020204" pitchFamily="34" charset="0"/>
                <a:cs typeface="Arial" panose="020B0604020202020204" pitchFamily="34" charset="0"/>
              </a:rPr>
              <a:t>Het </a:t>
            </a:r>
            <a:r>
              <a:rPr lang="fr-BE" sz="3300" i="1" dirty="0" err="1">
                <a:latin typeface="Arial" panose="020B0604020202020204" pitchFamily="34" charset="0"/>
                <a:cs typeface="Arial" panose="020B0604020202020204" pitchFamily="34" charset="0"/>
              </a:rPr>
              <a:t>werk</a:t>
            </a:r>
            <a:r>
              <a:rPr lang="fr-BE" sz="3300" i="1" dirty="0">
                <a:latin typeface="Arial" panose="020B0604020202020204" pitchFamily="34" charset="0"/>
                <a:cs typeface="Arial" panose="020B0604020202020204" pitchFamily="34" charset="0"/>
              </a:rPr>
              <a:t> van de gouverneur: </a:t>
            </a:r>
          </a:p>
          <a:p>
            <a:pPr lvl="1"/>
            <a:r>
              <a:rPr lang="fr-BE" sz="2900" i="1" dirty="0" err="1">
                <a:latin typeface="Arial" panose="020B0604020202020204" pitchFamily="34" charset="0"/>
                <a:cs typeface="Arial" panose="020B0604020202020204" pitchFamily="34" charset="0"/>
              </a:rPr>
              <a:t>Maak</a:t>
            </a:r>
            <a:r>
              <a:rPr lang="fr-BE" sz="2900" i="1" dirty="0">
                <a:latin typeface="Arial" panose="020B0604020202020204" pitchFamily="34" charset="0"/>
                <a:cs typeface="Arial" panose="020B0604020202020204" pitchFamily="34" charset="0"/>
              </a:rPr>
              <a:t> het </a:t>
            </a:r>
            <a:r>
              <a:rPr lang="fr-BE" sz="2900" dirty="0" err="1">
                <a:latin typeface="Arial" panose="020B0604020202020204" pitchFamily="34" charset="0"/>
                <a:cs typeface="Arial" panose="020B0604020202020204" pitchFamily="34" charset="0"/>
              </a:rPr>
              <a:t>gewenste</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bedrag</a:t>
            </a:r>
            <a:r>
              <a:rPr lang="fr-BE" sz="2900" i="1" dirty="0">
                <a:latin typeface="Arial" panose="020B0604020202020204" pitchFamily="34" charset="0"/>
                <a:cs typeface="Arial" panose="020B0604020202020204" pitchFamily="34" charset="0"/>
              </a:rPr>
              <a:t> over op </a:t>
            </a:r>
            <a:r>
              <a:rPr lang="fr-BE" sz="2900" i="1" dirty="0" err="1">
                <a:latin typeface="Arial" panose="020B0604020202020204" pitchFamily="34" charset="0"/>
                <a:cs typeface="Arial" panose="020B0604020202020204" pitchFamily="34" charset="0"/>
              </a:rPr>
              <a:t>rekening</a:t>
            </a:r>
            <a:r>
              <a:rPr lang="fr-BE" sz="2900" i="1" dirty="0">
                <a:latin typeface="Arial" panose="020B0604020202020204" pitchFamily="34" charset="0"/>
                <a:cs typeface="Arial" panose="020B0604020202020204" pitchFamily="34" charset="0"/>
              </a:rPr>
              <a:t> BE90 9501 5113 5732 van District 112c</a:t>
            </a:r>
          </a:p>
          <a:p>
            <a:r>
              <a:rPr lang="fr-BE" sz="3300" i="1" dirty="0" err="1">
                <a:latin typeface="Arial" panose="020B0604020202020204" pitchFamily="34" charset="0"/>
                <a:cs typeface="Arial" panose="020B0604020202020204" pitchFamily="34" charset="0"/>
              </a:rPr>
              <a:t>Betaling</a:t>
            </a:r>
            <a:r>
              <a:rPr lang="fr-BE" sz="3300" i="1" dirty="0">
                <a:latin typeface="Arial" panose="020B0604020202020204" pitchFamily="34" charset="0"/>
                <a:cs typeface="Arial" panose="020B0604020202020204" pitchFamily="34" charset="0"/>
              </a:rPr>
              <a:t> van </a:t>
            </a:r>
            <a:r>
              <a:rPr lang="fr-BE" sz="3300" i="1" dirty="0" err="1">
                <a:latin typeface="Arial" panose="020B0604020202020204" pitchFamily="34" charset="0"/>
                <a:cs typeface="Arial" panose="020B0604020202020204" pitchFamily="34" charset="0"/>
              </a:rPr>
              <a:t>leveringen</a:t>
            </a:r>
            <a:r>
              <a:rPr lang="fr-BE" sz="3300" i="1" dirty="0">
                <a:latin typeface="Arial" panose="020B0604020202020204" pitchFamily="34" charset="0"/>
                <a:cs typeface="Arial" panose="020B0604020202020204" pitchFamily="34" charset="0"/>
              </a:rPr>
              <a:t> of </a:t>
            </a:r>
            <a:r>
              <a:rPr lang="fr-BE" sz="3300" i="1" dirty="0" err="1">
                <a:latin typeface="Arial" panose="020B0604020202020204" pitchFamily="34" charset="0"/>
                <a:cs typeface="Arial" panose="020B0604020202020204" pitchFamily="34" charset="0"/>
              </a:rPr>
              <a:t>borgsom</a:t>
            </a:r>
            <a:r>
              <a:rPr lang="fr-BE" sz="3300" i="1" dirty="0">
                <a:latin typeface="Arial" panose="020B0604020202020204" pitchFamily="34" charset="0"/>
                <a:cs typeface="Arial" panose="020B0604020202020204" pitchFamily="34" charset="0"/>
              </a:rPr>
              <a:t> </a:t>
            </a:r>
            <a:r>
              <a:rPr lang="fr-BE" sz="3300" i="1" dirty="0" err="1">
                <a:latin typeface="Arial" panose="020B0604020202020204" pitchFamily="34" charset="0"/>
                <a:cs typeface="Arial" panose="020B0604020202020204" pitchFamily="34" charset="0"/>
              </a:rPr>
              <a:t>voor</a:t>
            </a:r>
            <a:r>
              <a:rPr lang="fr-BE" sz="3300" i="1" dirty="0">
                <a:latin typeface="Arial" panose="020B0604020202020204" pitchFamily="34" charset="0"/>
                <a:cs typeface="Arial" panose="020B0604020202020204" pitchFamily="34" charset="0"/>
              </a:rPr>
              <a:t> het </a:t>
            </a:r>
            <a:r>
              <a:rPr lang="fr-BE" sz="3300" i="1" dirty="0" err="1">
                <a:latin typeface="Arial" panose="020B0604020202020204" pitchFamily="34" charset="0"/>
                <a:cs typeface="Arial" panose="020B0604020202020204" pitchFamily="34" charset="0"/>
              </a:rPr>
              <a:t>uitlenen</a:t>
            </a:r>
            <a:r>
              <a:rPr lang="fr-BE" sz="3300" i="1" dirty="0">
                <a:latin typeface="Arial" panose="020B0604020202020204" pitchFamily="34" charset="0"/>
                <a:cs typeface="Arial" panose="020B0604020202020204" pitchFamily="34" charset="0"/>
              </a:rPr>
              <a:t> van </a:t>
            </a:r>
            <a:r>
              <a:rPr lang="fr-BE" sz="3300" i="1" dirty="0" err="1">
                <a:latin typeface="Arial" panose="020B0604020202020204" pitchFamily="34" charset="0"/>
                <a:cs typeface="Arial" panose="020B0604020202020204" pitchFamily="34" charset="0"/>
              </a:rPr>
              <a:t>uitrusting</a:t>
            </a:r>
            <a:r>
              <a:rPr lang="fr-BE" sz="3300" i="1" dirty="0">
                <a:latin typeface="Arial" panose="020B0604020202020204" pitchFamily="34" charset="0"/>
                <a:cs typeface="Arial" panose="020B0604020202020204" pitchFamily="34" charset="0"/>
              </a:rPr>
              <a:t>: 	</a:t>
            </a:r>
          </a:p>
          <a:p>
            <a:pPr lvl="1"/>
            <a:r>
              <a:rPr lang="fr-BE" sz="2900" i="1" dirty="0" err="1">
                <a:latin typeface="Arial" panose="020B0604020202020204" pitchFamily="34" charset="0"/>
                <a:cs typeface="Arial" panose="020B0604020202020204" pitchFamily="34" charset="0"/>
              </a:rPr>
              <a:t>Maak</a:t>
            </a:r>
            <a:r>
              <a:rPr lang="fr-BE" sz="2900" i="1" dirty="0">
                <a:latin typeface="Arial" panose="020B0604020202020204" pitchFamily="34" charset="0"/>
                <a:cs typeface="Arial" panose="020B0604020202020204" pitchFamily="34" charset="0"/>
              </a:rPr>
              <a:t> het </a:t>
            </a:r>
            <a:r>
              <a:rPr lang="fr-BE" sz="2900" i="1" dirty="0" err="1">
                <a:latin typeface="Arial" panose="020B0604020202020204" pitchFamily="34" charset="0"/>
                <a:cs typeface="Arial" panose="020B0604020202020204" pitchFamily="34" charset="0"/>
              </a:rPr>
              <a:t>gewenste</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bedrag</a:t>
            </a:r>
            <a:r>
              <a:rPr lang="fr-BE" sz="2900" i="1" dirty="0">
                <a:latin typeface="Arial" panose="020B0604020202020204" pitchFamily="34" charset="0"/>
                <a:cs typeface="Arial" panose="020B0604020202020204" pitchFamily="34" charset="0"/>
              </a:rPr>
              <a:t> over op </a:t>
            </a:r>
            <a:r>
              <a:rPr lang="fr-BE" sz="2900" i="1" dirty="0" err="1">
                <a:latin typeface="Arial" panose="020B0604020202020204" pitchFamily="34" charset="0"/>
                <a:cs typeface="Arial" panose="020B0604020202020204" pitchFamily="34" charset="0"/>
              </a:rPr>
              <a:t>rekening</a:t>
            </a:r>
            <a:r>
              <a:rPr lang="fr-BE" sz="2900" i="1" dirty="0">
                <a:latin typeface="Arial" panose="020B0604020202020204" pitchFamily="34" charset="0"/>
                <a:cs typeface="Arial" panose="020B0604020202020204" pitchFamily="34" charset="0"/>
              </a:rPr>
              <a:t> BE72 9501 8112 6516 van District 112c</a:t>
            </a:r>
          </a:p>
          <a:p>
            <a:r>
              <a:rPr lang="fr-BE" sz="3300" i="1" dirty="0" err="1">
                <a:latin typeface="Arial" panose="020B0604020202020204" pitchFamily="34" charset="0"/>
                <a:cs typeface="Arial" panose="020B0604020202020204" pitchFamily="34" charset="0"/>
              </a:rPr>
              <a:t>Betalingen</a:t>
            </a:r>
            <a:r>
              <a:rPr lang="fr-BE" sz="3300" i="1" dirty="0">
                <a:latin typeface="Arial" panose="020B0604020202020204" pitchFamily="34" charset="0"/>
                <a:cs typeface="Arial" panose="020B0604020202020204" pitchFamily="34" charset="0"/>
              </a:rPr>
              <a:t> </a:t>
            </a:r>
            <a:r>
              <a:rPr lang="fr-BE" sz="3300" i="1" dirty="0" err="1">
                <a:latin typeface="Arial" panose="020B0604020202020204" pitchFamily="34" charset="0"/>
                <a:cs typeface="Arial" panose="020B0604020202020204" pitchFamily="34" charset="0"/>
              </a:rPr>
              <a:t>ten</a:t>
            </a:r>
            <a:r>
              <a:rPr lang="fr-BE" sz="3300" i="1" dirty="0">
                <a:latin typeface="Arial" panose="020B0604020202020204" pitchFamily="34" charset="0"/>
                <a:cs typeface="Arial" panose="020B0604020202020204" pitchFamily="34" charset="0"/>
              </a:rPr>
              <a:t> </a:t>
            </a:r>
            <a:r>
              <a:rPr lang="fr-BE" sz="3300" i="1" dirty="0" err="1">
                <a:latin typeface="Arial" panose="020B0604020202020204" pitchFamily="34" charset="0"/>
                <a:cs typeface="Arial" panose="020B0604020202020204" pitchFamily="34" charset="0"/>
              </a:rPr>
              <a:t>behoeve</a:t>
            </a:r>
            <a:r>
              <a:rPr lang="fr-BE" sz="3300" i="1" dirty="0">
                <a:latin typeface="Arial" panose="020B0604020202020204" pitchFamily="34" charset="0"/>
                <a:cs typeface="Arial" panose="020B0604020202020204" pitchFamily="34" charset="0"/>
              </a:rPr>
              <a:t> van CAP 48-acties : </a:t>
            </a:r>
          </a:p>
          <a:p>
            <a:pPr lvl="1"/>
            <a:r>
              <a:rPr lang="fr-BE" sz="2900" i="1" dirty="0" err="1">
                <a:latin typeface="Arial" panose="020B0604020202020204" pitchFamily="34" charset="0"/>
                <a:cs typeface="Arial" panose="020B0604020202020204" pitchFamily="34" charset="0"/>
              </a:rPr>
              <a:t>Maak</a:t>
            </a:r>
            <a:r>
              <a:rPr lang="fr-BE" sz="2900" i="1" dirty="0">
                <a:latin typeface="Arial" panose="020B0604020202020204" pitchFamily="34" charset="0"/>
                <a:cs typeface="Arial" panose="020B0604020202020204" pitchFamily="34" charset="0"/>
              </a:rPr>
              <a:t> het </a:t>
            </a:r>
            <a:r>
              <a:rPr lang="fr-BE" sz="2900" i="1" dirty="0" err="1">
                <a:latin typeface="Arial" panose="020B0604020202020204" pitchFamily="34" charset="0"/>
                <a:cs typeface="Arial" panose="020B0604020202020204" pitchFamily="34" charset="0"/>
              </a:rPr>
              <a:t>gewenste</a:t>
            </a:r>
            <a:r>
              <a:rPr lang="fr-BE" sz="2900" i="1" dirty="0">
                <a:latin typeface="Arial" panose="020B0604020202020204" pitchFamily="34" charset="0"/>
                <a:cs typeface="Arial" panose="020B0604020202020204" pitchFamily="34" charset="0"/>
              </a:rPr>
              <a:t> </a:t>
            </a:r>
            <a:r>
              <a:rPr lang="fr-BE" sz="2900" i="1" dirty="0" err="1">
                <a:latin typeface="Arial" panose="020B0604020202020204" pitchFamily="34" charset="0"/>
                <a:cs typeface="Arial" panose="020B0604020202020204" pitchFamily="34" charset="0"/>
              </a:rPr>
              <a:t>bedrag</a:t>
            </a:r>
            <a:r>
              <a:rPr lang="fr-BE" sz="2900" i="1" dirty="0">
                <a:latin typeface="Arial" panose="020B0604020202020204" pitchFamily="34" charset="0"/>
                <a:cs typeface="Arial" panose="020B0604020202020204" pitchFamily="34" charset="0"/>
              </a:rPr>
              <a:t> over op </a:t>
            </a:r>
            <a:r>
              <a:rPr lang="fr-BE" sz="2900" i="1" dirty="0" err="1">
                <a:latin typeface="Arial" panose="020B0604020202020204" pitchFamily="34" charset="0"/>
                <a:cs typeface="Arial" panose="020B0604020202020204" pitchFamily="34" charset="0"/>
              </a:rPr>
              <a:t>rekening</a:t>
            </a:r>
            <a:r>
              <a:rPr lang="fr-BE" sz="2900" i="1" dirty="0">
                <a:latin typeface="Arial" panose="020B0604020202020204" pitchFamily="34" charset="0"/>
                <a:cs typeface="Arial" panose="020B0604020202020204" pitchFamily="34" charset="0"/>
              </a:rPr>
              <a:t> BE79 9501 5113 5833 van District 112c</a:t>
            </a:r>
          </a:p>
        </p:txBody>
      </p:sp>
      <p:pic>
        <p:nvPicPr>
          <p:cNvPr id="4" name="Emblem - Color">
            <a:extLst>
              <a:ext uri="{FF2B5EF4-FFF2-40B4-BE49-F238E27FC236}">
                <a16:creationId xmlns:a16="http://schemas.microsoft.com/office/drawing/2014/main" id="{BBC07D5F-0E01-404D-B5A0-2EF80C692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271103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b="1" dirty="0"/>
              <a:t>Questions ?   </a:t>
            </a:r>
            <a:r>
              <a:rPr lang="fr-BE" b="1" dirty="0" err="1">
                <a:solidFill>
                  <a:srgbClr val="0070C0"/>
                </a:solidFill>
              </a:rPr>
              <a:t>Vragen</a:t>
            </a:r>
            <a:r>
              <a:rPr lang="fr-BE" b="1" dirty="0">
                <a:solidFill>
                  <a:srgbClr val="0070C0"/>
                </a:solidFill>
              </a:rPr>
              <a:t>?</a:t>
            </a:r>
            <a:endParaRPr lang="fr-BE" dirty="0">
              <a:solidFill>
                <a:srgbClr val="0070C0"/>
              </a:solidFill>
            </a:endParaRPr>
          </a:p>
        </p:txBody>
      </p:sp>
      <p:sp>
        <p:nvSpPr>
          <p:cNvPr id="3" name="Inhaltsplatzhalter 2"/>
          <p:cNvSpPr>
            <a:spLocks noGrp="1"/>
          </p:cNvSpPr>
          <p:nvPr>
            <p:ph idx="1"/>
          </p:nvPr>
        </p:nvSpPr>
        <p:spPr/>
        <p:txBody>
          <a:bodyPr>
            <a:normAutofit/>
          </a:bodyPr>
          <a:lstStyle/>
          <a:p>
            <a:pPr marL="457200" lvl="1" indent="0">
              <a:buNone/>
            </a:pPr>
            <a:endParaRPr lang="de-DE" dirty="0"/>
          </a:p>
          <a:p>
            <a:pPr marL="457200" lvl="1" indent="0">
              <a:buNone/>
            </a:pPr>
            <a:r>
              <a:rPr lang="de-DE" sz="2800" dirty="0"/>
              <a:t>Si </a:t>
            </a:r>
            <a:r>
              <a:rPr lang="de-DE" sz="2800" dirty="0" err="1"/>
              <a:t>pas</a:t>
            </a:r>
            <a:r>
              <a:rPr lang="de-DE" sz="2800" dirty="0"/>
              <a:t> </a:t>
            </a:r>
            <a:r>
              <a:rPr lang="de-DE" sz="2800" dirty="0" err="1"/>
              <a:t>maintenant</a:t>
            </a:r>
            <a:r>
              <a:rPr lang="de-DE" sz="2800" dirty="0"/>
              <a:t>, </a:t>
            </a:r>
            <a:r>
              <a:rPr lang="de-DE" sz="2800" dirty="0" err="1"/>
              <a:t>contactez-moi</a:t>
            </a:r>
            <a:r>
              <a:rPr lang="de-DE" sz="2800" dirty="0"/>
              <a:t> :</a:t>
            </a:r>
          </a:p>
          <a:p>
            <a:pPr marL="457200" lvl="1" indent="0">
              <a:buNone/>
            </a:pPr>
            <a:r>
              <a:rPr lang="de-DE" sz="2800" dirty="0">
                <a:solidFill>
                  <a:srgbClr val="0070C0"/>
                </a:solidFill>
              </a:rPr>
              <a:t>Niet nu, </a:t>
            </a:r>
            <a:r>
              <a:rPr lang="de-DE" sz="2800" dirty="0" err="1">
                <a:solidFill>
                  <a:srgbClr val="0070C0"/>
                </a:solidFill>
              </a:rPr>
              <a:t>neem</a:t>
            </a:r>
            <a:r>
              <a:rPr lang="de-DE" sz="2800" dirty="0">
                <a:solidFill>
                  <a:srgbClr val="0070C0"/>
                </a:solidFill>
              </a:rPr>
              <a:t> </a:t>
            </a:r>
            <a:r>
              <a:rPr lang="de-DE" sz="2800" dirty="0" err="1">
                <a:solidFill>
                  <a:srgbClr val="0070C0"/>
                </a:solidFill>
              </a:rPr>
              <a:t>dan</a:t>
            </a:r>
            <a:r>
              <a:rPr lang="de-DE" sz="2800" dirty="0">
                <a:solidFill>
                  <a:srgbClr val="0070C0"/>
                </a:solidFill>
              </a:rPr>
              <a:t> </a:t>
            </a:r>
            <a:r>
              <a:rPr lang="de-DE" sz="2800" dirty="0" err="1">
                <a:solidFill>
                  <a:srgbClr val="0070C0"/>
                </a:solidFill>
              </a:rPr>
              <a:t>contact</a:t>
            </a:r>
            <a:r>
              <a:rPr lang="de-DE" sz="2800" dirty="0">
                <a:solidFill>
                  <a:srgbClr val="0070C0"/>
                </a:solidFill>
              </a:rPr>
              <a:t> </a:t>
            </a:r>
            <a:r>
              <a:rPr lang="de-DE" sz="2800" dirty="0" err="1">
                <a:solidFill>
                  <a:srgbClr val="0070C0"/>
                </a:solidFill>
              </a:rPr>
              <a:t>op</a:t>
            </a:r>
            <a:r>
              <a:rPr lang="de-DE" sz="2800" dirty="0">
                <a:solidFill>
                  <a:srgbClr val="0070C0"/>
                </a:solidFill>
              </a:rPr>
              <a:t> </a:t>
            </a:r>
            <a:r>
              <a:rPr lang="de-DE" sz="2800" dirty="0" err="1">
                <a:solidFill>
                  <a:srgbClr val="0070C0"/>
                </a:solidFill>
              </a:rPr>
              <a:t>met</a:t>
            </a:r>
            <a:r>
              <a:rPr lang="de-DE" sz="2800" dirty="0">
                <a:solidFill>
                  <a:srgbClr val="0070C0"/>
                </a:solidFill>
              </a:rPr>
              <a:t> </a:t>
            </a:r>
            <a:r>
              <a:rPr lang="de-DE" sz="2800" dirty="0" err="1">
                <a:solidFill>
                  <a:srgbClr val="0070C0"/>
                </a:solidFill>
              </a:rPr>
              <a:t>mij</a:t>
            </a:r>
            <a:r>
              <a:rPr lang="de-DE" sz="2800" dirty="0">
                <a:solidFill>
                  <a:srgbClr val="0070C0"/>
                </a:solidFill>
              </a:rPr>
              <a:t>:</a:t>
            </a:r>
          </a:p>
        </p:txBody>
      </p:sp>
      <p:sp>
        <p:nvSpPr>
          <p:cNvPr id="15" name="Rechteck 14"/>
          <p:cNvSpPr/>
          <p:nvPr/>
        </p:nvSpPr>
        <p:spPr>
          <a:xfrm>
            <a:off x="1258078" y="3356701"/>
            <a:ext cx="6096000" cy="2215991"/>
          </a:xfrm>
          <a:prstGeom prst="rect">
            <a:avLst/>
          </a:prstGeom>
        </p:spPr>
        <p:txBody>
          <a:bodyPr>
            <a:spAutoFit/>
          </a:bodyPr>
          <a:lstStyle/>
          <a:p>
            <a:pPr>
              <a:spcAft>
                <a:spcPts val="0"/>
              </a:spcAft>
            </a:pPr>
            <a:r>
              <a:rPr lang="fr-BE" sz="2400" b="1" dirty="0">
                <a:solidFill>
                  <a:srgbClr val="44546A"/>
                </a:solidFill>
                <a:effectLst/>
                <a:latin typeface="Century Gothic" panose="020B0502020202020204" pitchFamily="34" charset="0"/>
                <a:ea typeface="Times New Roman" panose="02020603050405020304" pitchFamily="18" charset="0"/>
                <a:cs typeface="Arial" panose="020B0604020202020204" pitchFamily="34" charset="0"/>
              </a:rPr>
              <a:t>Matthias MUNNY</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BE" sz="24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B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Lions Club Brüssel-Charlemagne</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Treasurer Lions Clubs District 112c</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Tel. : 0473/55 29 15</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BE"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Mail : </a:t>
            </a:r>
            <a:r>
              <a:rPr lang="fr-BE" u="sng" dirty="0">
                <a:solidFill>
                  <a:srgbClr val="0000FF"/>
                </a:solidFill>
                <a:effectLst/>
                <a:latin typeface="Century Gothic" panose="020B0502020202020204" pitchFamily="34" charset="0"/>
                <a:ea typeface="Times New Roman" panose="02020603050405020304" pitchFamily="18" charset="0"/>
                <a:cs typeface="Calibri" panose="020F0502020204030204" pitchFamily="34" charset="0"/>
                <a:hlinkClick r:id="rId2"/>
              </a:rPr>
              <a:t>matthias.munny@abfin.be</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BE"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fr-BE" u="sng" dirty="0">
                <a:solidFill>
                  <a:srgbClr val="0000FF"/>
                </a:solidFill>
                <a:effectLst/>
                <a:latin typeface="Century Gothic" panose="020B0502020202020204" pitchFamily="34" charset="0"/>
                <a:ea typeface="Times New Roman" panose="02020603050405020304" pitchFamily="18" charset="0"/>
                <a:cs typeface="Times New Roman" panose="02020603050405020304" pitchFamily="18" charset="0"/>
                <a:hlinkClick r:id="rId3"/>
              </a:rPr>
              <a:t>treasurer@lions112c.org</a:t>
            </a:r>
            <a:endParaRPr lang="fr-BE"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Emblem - Color">
            <a:extLst>
              <a:ext uri="{FF2B5EF4-FFF2-40B4-BE49-F238E27FC236}">
                <a16:creationId xmlns:a16="http://schemas.microsoft.com/office/drawing/2014/main" id="{829A11FF-B266-0342-8403-438157D9D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7449" y="203886"/>
            <a:ext cx="1273594" cy="1206094"/>
          </a:xfrm>
          <a:prstGeom prst="rect">
            <a:avLst/>
          </a:prstGeom>
        </p:spPr>
      </p:pic>
    </p:spTree>
    <p:extLst>
      <p:ext uri="{BB962C8B-B14F-4D97-AF65-F5344CB8AC3E}">
        <p14:creationId xmlns:p14="http://schemas.microsoft.com/office/powerpoint/2010/main" val="179240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17589" y="729049"/>
            <a:ext cx="8950412" cy="1594021"/>
          </a:xfrm>
        </p:spPr>
        <p:txBody>
          <a:bodyPr>
            <a:normAutofit fontScale="90000"/>
          </a:bodyPr>
          <a:lstStyle/>
          <a:p>
            <a:r>
              <a:rPr lang="fr-FR" sz="6000" b="1">
                <a:solidFill>
                  <a:srgbClr val="0070C0"/>
                </a:solidFill>
                <a:latin typeface="Abadi MT Condensed Light" panose="020B0306030101010103" pitchFamily="34" charset="77"/>
              </a:rPr>
              <a:t>Funkties</a:t>
            </a:r>
            <a:br>
              <a:rPr lang="de-DE" dirty="0"/>
            </a:br>
            <a:br>
              <a:rPr lang="de-DE" dirty="0"/>
            </a:br>
            <a:endParaRPr lang="fr-BE" dirty="0"/>
          </a:p>
        </p:txBody>
      </p:sp>
      <p:sp>
        <p:nvSpPr>
          <p:cNvPr id="3" name="Untertitel 2"/>
          <p:cNvSpPr>
            <a:spLocks noGrp="1"/>
          </p:cNvSpPr>
          <p:nvPr>
            <p:ph type="subTitle" idx="1"/>
          </p:nvPr>
        </p:nvSpPr>
        <p:spPr>
          <a:xfrm>
            <a:off x="1556950" y="963827"/>
            <a:ext cx="9111049" cy="5189712"/>
          </a:xfrm>
        </p:spPr>
        <p:txBody>
          <a:bodyPr>
            <a:normAutofit fontScale="77500" lnSpcReduction="20000"/>
          </a:bodyPr>
          <a:lstStyle/>
          <a:p>
            <a:pPr algn="l"/>
            <a:r>
              <a:rPr lang="fr-FR">
                <a:hlinkClick r:id="rId2"/>
              </a:rPr>
              <a:t>http://www.lions112c.org/nl/functies/</a:t>
            </a:r>
            <a:r>
              <a:rPr lang="fr-FR"/>
              <a:t> </a:t>
            </a:r>
          </a:p>
          <a:p>
            <a:pPr algn="l"/>
            <a:endParaRPr lang="fr-FR" dirty="0"/>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Samen met de nieuwe voorzitter, en voordat deze in functie treedt, het jaarbudget vastleggen (clubwerking en sociale acties)</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Een aparte, eenvoudige boekhouding voeren (ontvangsten en uitgaven) voor de twee bankrekeningen van de club op basis van bewijsstukken (zie infra)</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facturen betalen van Oak Brook, van het district en het multidistrict, en elke andere factuur die goedgekeurd is door de voorzitter en/of het bestuur</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facturen voor de leden opstellen en versturen, elke maand met de maaltijden, of halfjaarlijks, naargelang het reglement van inwendige orde (RIO) of de statuten van de club. Aanmanen waar nodig en de achterstallen aan het bestuur voorleggen</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 betaling uitvoeren aan de goede doelen, na onderzoek van de bewijsstukken</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Elke maand een budgetvergelijking maken voor het bestuur en, bij afwijkingen, het bestuur onmiddellijk inlichten</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Twee maal per jaar voor de club een budgetvergelijking opstellen en de financiële toestand toelichten</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het geval van een VZW de jaarlijkse belastingaangifte invullen</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Indien de club BTW-plichtig is, zorgen voor de driemaandelijkse aangifte</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Het jaarlijks rapport voor de accountant voorbereiden en alle bewijsstukken gereed houden</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Het boekhoudkundig eindverslag opstellen voor de Gewone Algemene Vergadering en dit voorleggen voor stemming over décharge van de penningmeester en van het bestuur</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gn="l">
              <a:buFont typeface="Arial" panose="020B0604020202020204" pitchFamily="34" charset="0"/>
              <a:buChar char="•"/>
            </a:pPr>
            <a:r>
              <a:rPr lang="de-DE"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Alle dossiers overdragen aan de opvolger</a:t>
            </a:r>
            <a:endParaRPr lang="de-D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a:p>
        </p:txBody>
      </p:sp>
      <p:pic>
        <p:nvPicPr>
          <p:cNvPr id="5" name="Emblem - Color">
            <a:extLst>
              <a:ext uri="{FF2B5EF4-FFF2-40B4-BE49-F238E27FC236}">
                <a16:creationId xmlns:a16="http://schemas.microsoft.com/office/drawing/2014/main" id="{BCE22C34-6EE8-9D4A-A697-B96499E81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886" y="129746"/>
            <a:ext cx="1603108" cy="1518143"/>
          </a:xfrm>
          <a:prstGeom prst="rect">
            <a:avLst/>
          </a:prstGeom>
        </p:spPr>
      </p:pic>
    </p:spTree>
    <p:extLst>
      <p:ext uri="{BB962C8B-B14F-4D97-AF65-F5344CB8AC3E}">
        <p14:creationId xmlns:p14="http://schemas.microsoft.com/office/powerpoint/2010/main" val="190877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C</a:t>
            </a:r>
            <a:r>
              <a:rPr lang="de-DE"/>
              <a:t>omptes</a:t>
            </a:r>
            <a:r>
              <a:rPr lang="fr-FR"/>
              <a:t> - Rekeningen</a:t>
            </a:r>
            <a:endParaRPr lang="fr-BE" dirty="0"/>
          </a:p>
        </p:txBody>
      </p:sp>
      <p:sp>
        <p:nvSpPr>
          <p:cNvPr id="3" name="Inhaltsplatzhalter 2"/>
          <p:cNvSpPr>
            <a:spLocks noGrp="1"/>
          </p:cNvSpPr>
          <p:nvPr>
            <p:ph idx="1"/>
          </p:nvPr>
        </p:nvSpPr>
        <p:spPr/>
        <p:txBody>
          <a:bodyPr>
            <a:normAutofit/>
          </a:bodyPr>
          <a:lstStyle/>
          <a:p>
            <a:pPr marL="457200" lvl="1" indent="0">
              <a:buNone/>
            </a:pPr>
            <a:endParaRPr lang="fr-BE" dirty="0"/>
          </a:p>
          <a:p>
            <a:endParaRPr lang="fr-BE" dirty="0"/>
          </a:p>
        </p:txBody>
      </p:sp>
      <p:graphicFrame>
        <p:nvGraphicFramePr>
          <p:cNvPr id="5" name="Tabelle 4"/>
          <p:cNvGraphicFramePr>
            <a:graphicFrameLocks noGrp="1"/>
          </p:cNvGraphicFramePr>
          <p:nvPr>
            <p:extLst>
              <p:ext uri="{D42A27DB-BD31-4B8C-83A1-F6EECF244321}">
                <p14:modId xmlns:p14="http://schemas.microsoft.com/office/powerpoint/2010/main" val="4277128842"/>
              </p:ext>
            </p:extLst>
          </p:nvPr>
        </p:nvGraphicFramePr>
        <p:xfrm>
          <a:off x="942390" y="1581909"/>
          <a:ext cx="10478278" cy="3145601"/>
        </p:xfrm>
        <a:graphic>
          <a:graphicData uri="http://schemas.openxmlformats.org/drawingml/2006/table">
            <a:tbl>
              <a:tblPr/>
              <a:tblGrid>
                <a:gridCol w="6602540">
                  <a:extLst>
                    <a:ext uri="{9D8B030D-6E8A-4147-A177-3AD203B41FA5}">
                      <a16:colId xmlns:a16="http://schemas.microsoft.com/office/drawing/2014/main" val="20000"/>
                    </a:ext>
                  </a:extLst>
                </a:gridCol>
                <a:gridCol w="2420421">
                  <a:extLst>
                    <a:ext uri="{9D8B030D-6E8A-4147-A177-3AD203B41FA5}">
                      <a16:colId xmlns:a16="http://schemas.microsoft.com/office/drawing/2014/main" val="20001"/>
                    </a:ext>
                  </a:extLst>
                </a:gridCol>
                <a:gridCol w="1455317">
                  <a:extLst>
                    <a:ext uri="{9D8B030D-6E8A-4147-A177-3AD203B41FA5}">
                      <a16:colId xmlns:a16="http://schemas.microsoft.com/office/drawing/2014/main" val="20002"/>
                    </a:ext>
                  </a:extLst>
                </a:gridCol>
              </a:tblGrid>
              <a:tr h="266046">
                <a:tc>
                  <a:txBody>
                    <a:bodyPr/>
                    <a:lstStyle/>
                    <a:p>
                      <a:pPr algn="ctr" fontAlgn="b"/>
                      <a:r>
                        <a:rPr lang="fr-BE" sz="1000" b="1" i="0" u="none" strike="noStrike" dirty="0">
                          <a:solidFill>
                            <a:srgbClr val="FFFFFF"/>
                          </a:solidFill>
                          <a:effectLst/>
                          <a:latin typeface="Verdana" panose="020B0604030504040204" pitchFamily="34" charset="0"/>
                        </a:rPr>
                        <a:t>Compte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173A9"/>
                    </a:solidFill>
                  </a:tcPr>
                </a:tc>
                <a:tc>
                  <a:txBody>
                    <a:bodyPr/>
                    <a:lstStyle/>
                    <a:p>
                      <a:pPr algn="ctr" fontAlgn="b"/>
                      <a:r>
                        <a:rPr lang="fr-BE" sz="1000" b="1" i="0" u="none" strike="noStrike">
                          <a:solidFill>
                            <a:srgbClr val="FFFFFF"/>
                          </a:solidFill>
                          <a:effectLst/>
                          <a:latin typeface="Verdana" panose="020B0604030504040204" pitchFamily="34" charset="0"/>
                        </a:rPr>
                        <a:t>IBAN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173A9"/>
                    </a:solidFill>
                  </a:tcPr>
                </a:tc>
                <a:tc>
                  <a:txBody>
                    <a:bodyPr/>
                    <a:lstStyle/>
                    <a:p>
                      <a:pPr algn="ctr" fontAlgn="b"/>
                      <a:r>
                        <a:rPr lang="fr-BE" sz="1000" b="1" i="0" u="none" strike="noStrike">
                          <a:solidFill>
                            <a:srgbClr val="FFFFFF"/>
                          </a:solidFill>
                          <a:effectLst/>
                          <a:latin typeface="Verdana" panose="020B0604030504040204" pitchFamily="34" charset="0"/>
                        </a:rPr>
                        <a:t>BIC</a:t>
                      </a: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666666"/>
                      </a:solidFill>
                      <a:prstDash val="solid"/>
                      <a:round/>
                      <a:headEnd type="none" w="med" len="med"/>
                      <a:tailEnd type="none" w="med" len="med"/>
                    </a:lnB>
                    <a:solidFill>
                      <a:srgbClr val="4173A9"/>
                    </a:solidFill>
                  </a:tcPr>
                </a:tc>
                <a:extLst>
                  <a:ext uri="{0D108BD9-81ED-4DB2-BD59-A6C34878D82A}">
                    <a16:rowId xmlns:a16="http://schemas.microsoft.com/office/drawing/2014/main" val="10000"/>
                  </a:ext>
                </a:extLst>
              </a:tr>
              <a:tr h="312995">
                <a:tc>
                  <a:txBody>
                    <a:bodyPr/>
                    <a:lstStyle/>
                    <a:p>
                      <a:pPr algn="l" fontAlgn="b"/>
                      <a:r>
                        <a:rPr lang="fr-BE" sz="1100" b="0" i="0" u="none" strike="noStrike" dirty="0">
                          <a:solidFill>
                            <a:srgbClr val="000000"/>
                          </a:solidFill>
                          <a:effectLst/>
                          <a:latin typeface="Calibri" panose="020F0502020204030204" pitchFamily="34" charset="0"/>
                        </a:rPr>
                        <a:t>LIONS CLUB 112C </a:t>
                      </a:r>
                      <a:r>
                        <a:rPr lang="fr-BE" sz="1100" b="0" i="0" u="none" strike="noStrike">
                          <a:solidFill>
                            <a:srgbClr val="000000"/>
                          </a:solidFill>
                          <a:effectLst/>
                          <a:latin typeface="Calibri" panose="020F0502020204030204" pitchFamily="34" charset="0"/>
                        </a:rPr>
                        <a:t>BELGIUM </a:t>
                      </a:r>
                      <a:r>
                        <a:rPr lang="fr-FR" sz="1100" b="0" i="0" u="none" strike="noStrike">
                          <a:solidFill>
                            <a:srgbClr val="000000"/>
                          </a:solidFill>
                          <a:effectLst/>
                          <a:latin typeface="Calibri" panose="020F0502020204030204" pitchFamily="34" charset="0"/>
                        </a:rPr>
                        <a:t>ASBL </a:t>
                      </a:r>
                      <a:r>
                        <a:rPr lang="fr-BE" sz="1100" b="0" i="0" u="none" strike="noStrike">
                          <a:solidFill>
                            <a:srgbClr val="000000"/>
                          </a:solidFill>
                          <a:effectLst/>
                          <a:latin typeface="Calibri" panose="020F0502020204030204" pitchFamily="34" charset="0"/>
                        </a:rPr>
                        <a:t>compte général </a:t>
                      </a:r>
                      <a:r>
                        <a:rPr lang="fr-FR" sz="1100" b="0" i="0" u="none" strike="noStrike">
                          <a:solidFill>
                            <a:srgbClr val="000000"/>
                          </a:solidFill>
                          <a:effectLst/>
                          <a:latin typeface="Calibri" panose="020F0502020204030204" pitchFamily="34" charset="0"/>
                        </a:rPr>
                        <a:t>– </a:t>
                      </a:r>
                      <a:r>
                        <a:rPr lang="fr-BE" sz="1100" b="0" i="0" u="none" strike="noStrike">
                          <a:solidFill>
                            <a:srgbClr val="0070C0"/>
                          </a:solidFill>
                          <a:effectLst/>
                          <a:latin typeface="Calibri" panose="020F0502020204030204" pitchFamily="34" charset="0"/>
                        </a:rPr>
                        <a:t>algemene </a:t>
                      </a:r>
                      <a:r>
                        <a:rPr lang="fr-FR" sz="1100" b="0" i="0" u="none" strike="noStrike">
                          <a:solidFill>
                            <a:srgbClr val="0070C0"/>
                          </a:solidFill>
                          <a:effectLst/>
                          <a:latin typeface="Calibri" panose="020F0502020204030204" pitchFamily="34" charset="0"/>
                        </a:rPr>
                        <a:t>rekening VZW</a:t>
                      </a:r>
                      <a:endParaRPr lang="fr-BE" sz="1100" b="0" i="0" u="none" strike="noStrike" dirty="0">
                        <a:solidFill>
                          <a:srgbClr val="0070C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66666"/>
                      </a:solidFill>
                      <a:prstDash val="solid"/>
                      <a:round/>
                      <a:headEnd type="none" w="med" len="med"/>
                      <a:tailEnd type="none" w="med" len="med"/>
                    </a:lnT>
                    <a:lnB>
                      <a:noFill/>
                    </a:lnB>
                  </a:tcPr>
                </a:tc>
                <a:tc>
                  <a:txBody>
                    <a:bodyPr/>
                    <a:lstStyle/>
                    <a:p>
                      <a:pPr algn="l" fontAlgn="b"/>
                      <a:r>
                        <a:rPr lang="fr-FR" sz="1000" b="0" i="0" u="none" strike="noStrike">
                          <a:solidFill>
                            <a:srgbClr val="262626"/>
                          </a:solidFill>
                          <a:effectLst/>
                          <a:latin typeface="Verdana" panose="020B0604030504040204" pitchFamily="34" charset="0"/>
                        </a:rPr>
                        <a:t>BE57 9501 7267 9735</a:t>
                      </a:r>
                      <a:endParaRPr lang="fr-BE" sz="1000" b="0" i="0" u="none" strike="noStrike">
                        <a:solidFill>
                          <a:srgbClr val="262626"/>
                        </a:solidFill>
                        <a:effectLst/>
                        <a:latin typeface="Verdana" panose="020B060403050404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w="6350" cap="flat" cmpd="sng" algn="ctr">
                      <a:solidFill>
                        <a:srgbClr val="666666"/>
                      </a:solidFill>
                      <a:prstDash val="solid"/>
                      <a:round/>
                      <a:headEnd type="none" w="med" len="med"/>
                      <a:tailEnd type="none" w="med" len="med"/>
                    </a:lnT>
                    <a:lnB>
                      <a:noFill/>
                    </a:lnB>
                  </a:tcPr>
                </a:tc>
                <a:tc>
                  <a:txBody>
                    <a:bodyPr/>
                    <a:lstStyle/>
                    <a:p>
                      <a:pPr algn="l" fontAlgn="b"/>
                      <a:r>
                        <a:rPr lang="fr-BE" sz="1000" b="0" i="0" u="none" strike="noStrike" dirty="0">
                          <a:solidFill>
                            <a:srgbClr val="262626"/>
                          </a:solidFill>
                          <a:effectLst/>
                          <a:latin typeface="Verdana" panose="020B0604030504040204" pitchFamily="34" charset="0"/>
                        </a:rPr>
                        <a:t>CTBKBEBX</a:t>
                      </a: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666666"/>
                      </a:solidFill>
                      <a:prstDash val="solid"/>
                      <a:round/>
                      <a:headEnd type="none" w="med" len="med"/>
                      <a:tailEnd type="none" w="med" len="med"/>
                    </a:lnT>
                    <a:lnB>
                      <a:noFill/>
                    </a:lnB>
                  </a:tcPr>
                </a:tc>
                <a:extLst>
                  <a:ext uri="{0D108BD9-81ED-4DB2-BD59-A6C34878D82A}">
                    <a16:rowId xmlns:a16="http://schemas.microsoft.com/office/drawing/2014/main" val="10001"/>
                  </a:ext>
                </a:extLst>
              </a:tr>
              <a:tr h="312995">
                <a:tc>
                  <a:txBody>
                    <a:bodyPr/>
                    <a:lstStyle/>
                    <a:p>
                      <a:pPr algn="l" fontAlgn="b"/>
                      <a:r>
                        <a:rPr lang="fr-BE" sz="1100" b="0" i="0" u="none" strike="noStrike" dirty="0">
                          <a:solidFill>
                            <a:srgbClr val="000000"/>
                          </a:solidFill>
                          <a:effectLst/>
                          <a:latin typeface="Calibri" panose="020F0502020204030204" pitchFamily="34" charset="0"/>
                        </a:rPr>
                        <a:t>DISTRICT 112C SUPPLIES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1000" b="0" i="0" u="none" strike="noStrike">
                          <a:solidFill>
                            <a:srgbClr val="262626"/>
                          </a:solidFill>
                          <a:effectLst/>
                          <a:latin typeface="Verdana" panose="020B0604030504040204" pitchFamily="34" charset="0"/>
                        </a:rPr>
                        <a:t>BE72 9501 8112 6516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a:noFill/>
                    </a:lnT>
                    <a:lnB>
                      <a:noFill/>
                    </a:lnB>
                  </a:tcPr>
                </a:tc>
                <a:tc>
                  <a:txBody>
                    <a:bodyPr/>
                    <a:lstStyle/>
                    <a:p>
                      <a:pPr algn="l" fontAlgn="b"/>
                      <a:r>
                        <a:rPr lang="fr-BE" sz="1000" b="0" i="0" u="none" strike="noStrike" dirty="0">
                          <a:solidFill>
                            <a:srgbClr val="262626"/>
                          </a:solidFill>
                          <a:effectLst/>
                          <a:latin typeface="Verdana" panose="020B0604030504040204" pitchFamily="34" charset="0"/>
                        </a:rPr>
                        <a:t>CTBKBEBX</a:t>
                      </a: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2995">
                <a:tc>
                  <a:txBody>
                    <a:bodyPr/>
                    <a:lstStyle/>
                    <a:p>
                      <a:pPr algn="l" fontAlgn="b"/>
                      <a:r>
                        <a:rPr lang="fr-BE" sz="1100" b="0" i="0" u="none" strike="noStrike" dirty="0">
                          <a:solidFill>
                            <a:srgbClr val="000000"/>
                          </a:solidFill>
                          <a:effectLst/>
                          <a:latin typeface="Calibri" panose="020F0502020204030204" pitchFamily="34" charset="0"/>
                        </a:rPr>
                        <a:t>OEUVRE GOUVERNEUR 112C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1000" b="0" i="0" u="none" strike="noStrike">
                          <a:solidFill>
                            <a:srgbClr val="262626"/>
                          </a:solidFill>
                          <a:effectLst/>
                          <a:latin typeface="Verdana" panose="020B0604030504040204" pitchFamily="34" charset="0"/>
                        </a:rPr>
                        <a:t>BE90 9501 5113 5732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a:noFill/>
                    </a:lnT>
                    <a:lnB>
                      <a:noFill/>
                    </a:lnB>
                  </a:tcPr>
                </a:tc>
                <a:tc>
                  <a:txBody>
                    <a:bodyPr/>
                    <a:lstStyle/>
                    <a:p>
                      <a:pPr algn="l" fontAlgn="b"/>
                      <a:r>
                        <a:rPr lang="fr-BE" sz="1000" b="0" i="0" u="none" strike="noStrike" dirty="0">
                          <a:solidFill>
                            <a:srgbClr val="262626"/>
                          </a:solidFill>
                          <a:effectLst/>
                          <a:latin typeface="Verdana" panose="020B0604030504040204" pitchFamily="34" charset="0"/>
                        </a:rPr>
                        <a:t>CTBKBEBX</a:t>
                      </a: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12995">
                <a:tc>
                  <a:txBody>
                    <a:bodyPr/>
                    <a:lstStyle/>
                    <a:p>
                      <a:pPr algn="l" fontAlgn="b"/>
                      <a:r>
                        <a:rPr lang="fr-BE" sz="1100" b="0" i="0" u="none" strike="noStrike" dirty="0">
                          <a:solidFill>
                            <a:srgbClr val="000000"/>
                          </a:solidFill>
                          <a:effectLst/>
                          <a:latin typeface="Calibri" panose="020F0502020204030204" pitchFamily="34" charset="0"/>
                        </a:rPr>
                        <a:t>DISTRICT 112C CAP48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1000" b="0" i="0" u="none" strike="noStrike">
                          <a:solidFill>
                            <a:srgbClr val="262626"/>
                          </a:solidFill>
                          <a:effectLst/>
                          <a:latin typeface="Verdana" panose="020B0604030504040204" pitchFamily="34" charset="0"/>
                        </a:rPr>
                        <a:t>BE79 9501 5113 5833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a:noFill/>
                    </a:lnT>
                    <a:lnB>
                      <a:noFill/>
                    </a:lnB>
                  </a:tcPr>
                </a:tc>
                <a:tc>
                  <a:txBody>
                    <a:bodyPr/>
                    <a:lstStyle/>
                    <a:p>
                      <a:pPr algn="l" fontAlgn="b"/>
                      <a:r>
                        <a:rPr lang="fr-BE" sz="1000" b="0" i="0" u="none" strike="noStrike" dirty="0">
                          <a:solidFill>
                            <a:srgbClr val="262626"/>
                          </a:solidFill>
                          <a:effectLst/>
                          <a:latin typeface="Verdana" panose="020B0604030504040204" pitchFamily="34" charset="0"/>
                        </a:rPr>
                        <a:t>CTBKBEBX</a:t>
                      </a: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12995">
                <a:tc>
                  <a:txBody>
                    <a:bodyPr/>
                    <a:lstStyle/>
                    <a:p>
                      <a:pPr algn="l" fontAlgn="b"/>
                      <a:r>
                        <a:rPr lang="fr-BE" sz="1100" b="0" i="0" u="none" strike="noStrike">
                          <a:solidFill>
                            <a:srgbClr val="000000"/>
                          </a:solidFill>
                          <a:effectLst/>
                          <a:latin typeface="Calibri" panose="020F0502020204030204" pitchFamily="34" charset="0"/>
                        </a:rPr>
                        <a:t>DISTRICT 112C LCIF</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BE" sz="1000" b="0" i="0" u="none" strike="noStrike">
                          <a:solidFill>
                            <a:srgbClr val="262626"/>
                          </a:solidFill>
                          <a:effectLst/>
                          <a:latin typeface="Verdana" panose="020B0604030504040204" pitchFamily="34" charset="0"/>
                        </a:rPr>
                        <a:t>BE63 9501 6112 4308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a:noFill/>
                    </a:lnT>
                    <a:lnB>
                      <a:noFill/>
                    </a:lnB>
                  </a:tcPr>
                </a:tc>
                <a:tc>
                  <a:txBody>
                    <a:bodyPr/>
                    <a:lstStyle/>
                    <a:p>
                      <a:pPr algn="l" fontAlgn="b"/>
                      <a:r>
                        <a:rPr lang="fr-BE" sz="1000" b="0" i="0" u="none" strike="noStrike" dirty="0">
                          <a:solidFill>
                            <a:srgbClr val="262626"/>
                          </a:solidFill>
                          <a:effectLst/>
                          <a:latin typeface="Verdana" panose="020B0604030504040204" pitchFamily="34" charset="0"/>
                        </a:rPr>
                        <a:t>CTBKBEBX</a:t>
                      </a: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28645">
                <a:tc>
                  <a:txBody>
                    <a:bodyPr/>
                    <a:lstStyle/>
                    <a:p>
                      <a:pPr algn="l" fontAlgn="b"/>
                      <a:r>
                        <a:rPr lang="fr-BE" sz="1100" b="0" i="0" u="none" strike="noStrike">
                          <a:solidFill>
                            <a:srgbClr val="000000"/>
                          </a:solidFill>
                          <a:effectLst/>
                          <a:latin typeface="Calibri" panose="020F0502020204030204" pitchFamily="34" charset="0"/>
                        </a:rPr>
                        <a:t>DISTRICT 112C RODE NEUZEN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l" fontAlgn="b"/>
                      <a:r>
                        <a:rPr lang="fr-BE" sz="1000" b="0" i="0" u="none" strike="noStrike" dirty="0">
                          <a:solidFill>
                            <a:srgbClr val="262626"/>
                          </a:solidFill>
                          <a:effectLst/>
                          <a:latin typeface="Verdana" panose="020B0604030504040204" pitchFamily="34" charset="0"/>
                        </a:rPr>
                        <a:t>BE42 9501 3110 7454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algn="l" fontAlgn="b"/>
                      <a:r>
                        <a:rPr lang="fr-BE" sz="1000" b="0" i="0" u="none" strike="noStrike" dirty="0">
                          <a:solidFill>
                            <a:srgbClr val="262626"/>
                          </a:solidFill>
                          <a:effectLst/>
                          <a:latin typeface="Verdana" panose="020B0604030504040204" pitchFamily="34" charset="0"/>
                        </a:rPr>
                        <a:t>CTBKBEBX</a:t>
                      </a: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28645">
                <a:tc>
                  <a:txBody>
                    <a:bodyPr/>
                    <a:lstStyle/>
                    <a:p>
                      <a:pPr marL="0" algn="l" defTabSz="914400" rtl="0" eaLnBrk="1" fontAlgn="b" latinLnBrk="0" hangingPunct="1"/>
                      <a:endParaRPr lang="fr-BE" sz="1100" b="0" i="0" u="none" strike="noStrike" kern="120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algn="l" defTabSz="914400" rtl="0" eaLnBrk="1" fontAlgn="b" latinLnBrk="0" hangingPunct="1"/>
                      <a:endParaRPr lang="fr-BE" sz="1000" b="0" i="0" u="none" strike="noStrike" kern="1200">
                        <a:solidFill>
                          <a:srgbClr val="262626"/>
                        </a:solidFill>
                        <a:effectLst/>
                        <a:latin typeface="Verdana" panose="020B060403050404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algn="l" defTabSz="914400" rtl="0" eaLnBrk="1" fontAlgn="b" latinLnBrk="0" hangingPunct="1"/>
                      <a:endParaRPr lang="fr-BE" sz="1000" b="0" i="0" u="none" strike="noStrike" kern="1200" dirty="0">
                        <a:solidFill>
                          <a:srgbClr val="262626"/>
                        </a:solidFill>
                        <a:effectLst/>
                        <a:latin typeface="Verdana" panose="020B0604030504040204" pitchFamily="34" charset="0"/>
                        <a:ea typeface="+mn-ea"/>
                        <a:cs typeface="+mn-cs"/>
                      </a:endParaRP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147062442"/>
                  </a:ext>
                </a:extLst>
              </a:tr>
              <a:tr h="328645">
                <a:tc>
                  <a:txBody>
                    <a:bodyPr/>
                    <a:lstStyle/>
                    <a:p>
                      <a:pPr marL="0" algn="l" defTabSz="914400" rtl="0" eaLnBrk="1" fontAlgn="b" latinLnBrk="0" hangingPunct="1"/>
                      <a:r>
                        <a:rPr lang="fr-FR" sz="1100" b="0" i="0" u="none" strike="noStrike" kern="1200">
                          <a:solidFill>
                            <a:srgbClr val="000000"/>
                          </a:solidFill>
                          <a:effectLst/>
                          <a:latin typeface="Calibri" panose="020F0502020204030204" pitchFamily="34" charset="0"/>
                          <a:ea typeface="+mn-ea"/>
                          <a:cs typeface="+mn-cs"/>
                        </a:rPr>
                        <a:t>LCI Oak Brook cotisations / LCIF dons &amp; Melvin Jones</a:t>
                      </a:r>
                      <a:endParaRPr lang="fr-BE" sz="1100" b="0" i="0" u="none" strike="noStrike" kern="120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algn="l" defTabSz="914400" rtl="0" eaLnBrk="1" fontAlgn="b" latinLnBrk="0" hangingPunct="1"/>
                      <a:r>
                        <a:rPr lang="fr-FR" sz="1000" b="0" i="0" u="none" strike="noStrike" kern="1200">
                          <a:solidFill>
                            <a:srgbClr val="262626"/>
                          </a:solidFill>
                          <a:effectLst/>
                          <a:latin typeface="Verdana" panose="020B0604030504040204" pitchFamily="34" charset="0"/>
                          <a:ea typeface="+mn-ea"/>
                          <a:cs typeface="+mn-cs"/>
                        </a:rPr>
                        <a:t>BE35 3100 9846 9537</a:t>
                      </a:r>
                      <a:endParaRPr lang="fr-BE" sz="1000" b="0" i="0" u="none" strike="noStrike" kern="1200">
                        <a:solidFill>
                          <a:srgbClr val="262626"/>
                        </a:solidFill>
                        <a:effectLst/>
                        <a:latin typeface="Verdana" panose="020B060403050404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a:noFill/>
                    </a:lnT>
                    <a:lnB w="12700" cap="flat" cmpd="sng" algn="ctr">
                      <a:noFill/>
                      <a:prstDash val="solid"/>
                      <a:round/>
                      <a:headEnd type="none" w="med" len="med"/>
                      <a:tailEnd type="none" w="med" len="med"/>
                    </a:lnB>
                  </a:tcPr>
                </a:tc>
                <a:tc>
                  <a:txBody>
                    <a:bodyPr/>
                    <a:lstStyle/>
                    <a:p>
                      <a:pPr marL="0" algn="l" defTabSz="914400" rtl="0" eaLnBrk="1" fontAlgn="b" latinLnBrk="0" hangingPunct="1"/>
                      <a:r>
                        <a:rPr lang="fr-FR" sz="1000" b="0" i="0" u="none" strike="noStrike" kern="1200">
                          <a:solidFill>
                            <a:srgbClr val="262626"/>
                          </a:solidFill>
                          <a:effectLst/>
                          <a:latin typeface="Verdana" panose="020B0604030504040204" pitchFamily="34" charset="0"/>
                          <a:ea typeface="+mn-ea"/>
                          <a:cs typeface="+mn-cs"/>
                        </a:rPr>
                        <a:t>BBRUBEBB</a:t>
                      </a:r>
                      <a:endParaRPr lang="fr-BE" sz="1000" b="0" i="0" u="none" strike="noStrike" kern="1200" dirty="0">
                        <a:solidFill>
                          <a:srgbClr val="262626"/>
                        </a:solidFill>
                        <a:effectLst/>
                        <a:latin typeface="Verdana" panose="020B0604030504040204" pitchFamily="34" charset="0"/>
                        <a:ea typeface="+mn-ea"/>
                        <a:cs typeface="+mn-cs"/>
                      </a:endParaRP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282493591"/>
                  </a:ext>
                </a:extLst>
              </a:tr>
              <a:tr h="328645">
                <a:tc>
                  <a:txBody>
                    <a:bodyPr/>
                    <a:lstStyle/>
                    <a:p>
                      <a:pPr marL="0" algn="l" defTabSz="914400" rtl="0" eaLnBrk="1" fontAlgn="b" latinLnBrk="0" hangingPunct="1"/>
                      <a:endParaRPr lang="fr-BE" sz="1100" b="0" i="0" u="none" strike="noStrike" kern="120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endParaRPr lang="fr-BE" sz="1000" b="0" i="0" u="none" strike="noStrike" kern="1200">
                        <a:solidFill>
                          <a:srgbClr val="262626"/>
                        </a:solidFill>
                        <a:effectLst/>
                        <a:latin typeface="Verdana" panose="020B0604030504040204" pitchFamily="34" charset="0"/>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666666"/>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endParaRPr lang="fr-BE" sz="1000" b="0" i="0" u="none" strike="noStrike" kern="1200" dirty="0">
                        <a:solidFill>
                          <a:srgbClr val="262626"/>
                        </a:solidFill>
                        <a:effectLst/>
                        <a:latin typeface="Verdana" panose="020B0604030504040204" pitchFamily="34" charset="0"/>
                        <a:ea typeface="+mn-ea"/>
                        <a:cs typeface="+mn-cs"/>
                      </a:endParaRPr>
                    </a:p>
                  </a:txBody>
                  <a:tcPr marL="9525" marR="9525" marT="9525" marB="0" anchor="b">
                    <a:lnL w="6350" cap="flat" cmpd="sng" algn="ctr">
                      <a:solidFill>
                        <a:srgbClr val="666666"/>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401861"/>
                  </a:ext>
                </a:extLst>
              </a:tr>
            </a:tbl>
          </a:graphicData>
        </a:graphic>
      </p:graphicFrame>
      <p:pic>
        <p:nvPicPr>
          <p:cNvPr id="6" name="Emblem - Color">
            <a:extLst>
              <a:ext uri="{FF2B5EF4-FFF2-40B4-BE49-F238E27FC236}">
                <a16:creationId xmlns:a16="http://schemas.microsoft.com/office/drawing/2014/main" id="{8F2567B2-D0AB-1D4B-9B50-E2E3663FE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043" y="62521"/>
            <a:ext cx="1461933" cy="1384451"/>
          </a:xfrm>
          <a:prstGeom prst="rect">
            <a:avLst/>
          </a:prstGeom>
        </p:spPr>
      </p:pic>
    </p:spTree>
    <p:extLst>
      <p:ext uri="{BB962C8B-B14F-4D97-AF65-F5344CB8AC3E}">
        <p14:creationId xmlns:p14="http://schemas.microsoft.com/office/powerpoint/2010/main" val="23734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br>
              <a:rPr lang="de-DE" dirty="0"/>
            </a:br>
            <a:r>
              <a:rPr lang="de-DE" dirty="0">
                <a:solidFill>
                  <a:srgbClr val="0070C0"/>
                </a:solidFill>
              </a:rPr>
              <a:t>MY LCI : </a:t>
            </a:r>
            <a:r>
              <a:rPr lang="de-DE" dirty="0" err="1">
                <a:solidFill>
                  <a:srgbClr val="0070C0"/>
                </a:solidFill>
              </a:rPr>
              <a:t>facturen</a:t>
            </a:r>
            <a:r>
              <a:rPr lang="de-DE" dirty="0">
                <a:solidFill>
                  <a:srgbClr val="0070C0"/>
                </a:solidFill>
              </a:rPr>
              <a:t> en andere </a:t>
            </a:r>
            <a:r>
              <a:rPr lang="de-DE" dirty="0" err="1">
                <a:solidFill>
                  <a:srgbClr val="0070C0"/>
                </a:solidFill>
              </a:rPr>
              <a:t>informatie</a:t>
            </a:r>
            <a:endParaRPr lang="fr-BE" dirty="0">
              <a:solidFill>
                <a:srgbClr val="0070C0"/>
              </a:solidFill>
            </a:endParaRPr>
          </a:p>
        </p:txBody>
      </p:sp>
      <p:sp>
        <p:nvSpPr>
          <p:cNvPr id="3" name="Inhaltsplatzhalter 2"/>
          <p:cNvSpPr>
            <a:spLocks noGrp="1"/>
          </p:cNvSpPr>
          <p:nvPr>
            <p:ph idx="1"/>
          </p:nvPr>
        </p:nvSpPr>
        <p:spPr/>
        <p:txBody>
          <a:bodyPr/>
          <a:lstStyle/>
          <a:p>
            <a:r>
              <a:rPr lang="fr-BE" dirty="0" err="1"/>
              <a:t>Acces</a:t>
            </a:r>
            <a:r>
              <a:rPr lang="fr-BE" dirty="0"/>
              <a:t> </a:t>
            </a:r>
            <a:r>
              <a:rPr lang="fr-BE" u="sng" dirty="0">
                <a:hlinkClick r:id="rId2"/>
              </a:rPr>
              <a:t>https://mylci.lionsclubs.org/</a:t>
            </a:r>
            <a:r>
              <a:rPr lang="fr-BE" dirty="0"/>
              <a:t> - </a:t>
            </a:r>
            <a:r>
              <a:rPr lang="fr-BE" dirty="0">
                <a:hlinkClick r:id="rId3"/>
              </a:rPr>
              <a:t>https://myapps.lionsclubs.org/</a:t>
            </a:r>
            <a:endParaRPr lang="fr-BE" dirty="0"/>
          </a:p>
          <a:p>
            <a:r>
              <a:rPr lang="fr-BE" dirty="0"/>
              <a:t>Login commun pour toutes les applications Lions</a:t>
            </a:r>
          </a:p>
          <a:p>
            <a:r>
              <a:rPr lang="fr-BE" dirty="0" err="1">
                <a:solidFill>
                  <a:srgbClr val="0070C0"/>
                </a:solidFill>
              </a:rPr>
              <a:t>Gemeenschappelijk</a:t>
            </a:r>
            <a:r>
              <a:rPr lang="fr-BE" dirty="0">
                <a:solidFill>
                  <a:srgbClr val="0070C0"/>
                </a:solidFill>
              </a:rPr>
              <a:t> login </a:t>
            </a:r>
            <a:r>
              <a:rPr lang="fr-BE" dirty="0" err="1">
                <a:solidFill>
                  <a:srgbClr val="0070C0"/>
                </a:solidFill>
              </a:rPr>
              <a:t>voor</a:t>
            </a:r>
            <a:r>
              <a:rPr lang="fr-BE" dirty="0">
                <a:solidFill>
                  <a:srgbClr val="0070C0"/>
                </a:solidFill>
              </a:rPr>
              <a:t> </a:t>
            </a:r>
            <a:r>
              <a:rPr lang="fr-BE" dirty="0" err="1">
                <a:solidFill>
                  <a:srgbClr val="0070C0"/>
                </a:solidFill>
              </a:rPr>
              <a:t>alle</a:t>
            </a:r>
            <a:r>
              <a:rPr lang="fr-BE" dirty="0">
                <a:solidFill>
                  <a:srgbClr val="0070C0"/>
                </a:solidFill>
              </a:rPr>
              <a:t> Lions </a:t>
            </a:r>
            <a:r>
              <a:rPr lang="fr-BE" dirty="0" err="1">
                <a:solidFill>
                  <a:srgbClr val="0070C0"/>
                </a:solidFill>
              </a:rPr>
              <a:t>applicaties</a:t>
            </a:r>
            <a:endParaRPr lang="fr-BE" dirty="0">
              <a:solidFill>
                <a:srgbClr val="0070C0"/>
              </a:solidFill>
            </a:endParaRPr>
          </a:p>
          <a:p>
            <a:endParaRPr lang="fr-BE" dirty="0"/>
          </a:p>
          <a:p>
            <a:endParaRPr lang="fr-BE" dirty="0"/>
          </a:p>
        </p:txBody>
      </p:sp>
      <p:pic>
        <p:nvPicPr>
          <p:cNvPr id="4" name="Grafik 3"/>
          <p:cNvPicPr>
            <a:picLocks noChangeAspect="1"/>
          </p:cNvPicPr>
          <p:nvPr/>
        </p:nvPicPr>
        <p:blipFill>
          <a:blip r:embed="rId4"/>
          <a:stretch>
            <a:fillRect/>
          </a:stretch>
        </p:blipFill>
        <p:spPr>
          <a:xfrm>
            <a:off x="386909" y="3541299"/>
            <a:ext cx="6941976" cy="3094308"/>
          </a:xfrm>
          <a:prstGeom prst="rect">
            <a:avLst/>
          </a:prstGeom>
        </p:spPr>
      </p:pic>
      <p:pic>
        <p:nvPicPr>
          <p:cNvPr id="5" name="Grafik 4"/>
          <p:cNvPicPr/>
          <p:nvPr/>
        </p:nvPicPr>
        <p:blipFill>
          <a:blip r:embed="rId5"/>
          <a:stretch>
            <a:fillRect/>
          </a:stretch>
        </p:blipFill>
        <p:spPr>
          <a:xfrm>
            <a:off x="7566984" y="3719109"/>
            <a:ext cx="4024915" cy="3015019"/>
          </a:xfrm>
          <a:prstGeom prst="rect">
            <a:avLst/>
          </a:prstGeom>
        </p:spPr>
      </p:pic>
      <p:pic>
        <p:nvPicPr>
          <p:cNvPr id="6" name="Emblem - Color">
            <a:extLst>
              <a:ext uri="{FF2B5EF4-FFF2-40B4-BE49-F238E27FC236}">
                <a16:creationId xmlns:a16="http://schemas.microsoft.com/office/drawing/2014/main" id="{E474F5D1-4007-4B4E-AAAE-8382D8F0F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2734" y="176490"/>
            <a:ext cx="1224167" cy="1159286"/>
          </a:xfrm>
          <a:prstGeom prst="rect">
            <a:avLst/>
          </a:prstGeom>
        </p:spPr>
      </p:pic>
    </p:spTree>
    <p:extLst>
      <p:ext uri="{BB962C8B-B14F-4D97-AF65-F5344CB8AC3E}">
        <p14:creationId xmlns:p14="http://schemas.microsoft.com/office/powerpoint/2010/main" val="341459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endParaRPr lang="fr-BE" dirty="0"/>
          </a:p>
        </p:txBody>
      </p:sp>
      <p:sp>
        <p:nvSpPr>
          <p:cNvPr id="3" name="Inhaltsplatzhalter 2"/>
          <p:cNvSpPr>
            <a:spLocks noGrp="1"/>
          </p:cNvSpPr>
          <p:nvPr>
            <p:ph idx="1"/>
          </p:nvPr>
        </p:nvSpPr>
        <p:spPr/>
        <p:txBody>
          <a:bodyPr/>
          <a:lstStyle/>
          <a:p>
            <a:pPr lvl="0"/>
            <a:r>
              <a:rPr lang="fr-BE" dirty="0"/>
              <a:t>Si vous utilisez </a:t>
            </a:r>
            <a:r>
              <a:rPr lang="fr-BE" dirty="0" err="1"/>
              <a:t>MyLCI</a:t>
            </a:r>
            <a:r>
              <a:rPr lang="fr-BE" dirty="0"/>
              <a:t> pour la première fois, vous pourrez initialiser vos identifiant et mot de passe à tout moment après le 1er juillet une fois que vous serez déclaré comme nouveau trésorier de club.</a:t>
            </a:r>
            <a:endParaRPr lang="fr-BE" sz="2400" dirty="0"/>
          </a:p>
          <a:p>
            <a:pPr lvl="0"/>
            <a:r>
              <a:rPr lang="fr-BE" dirty="0"/>
              <a:t>Un petit guide </a:t>
            </a:r>
            <a:r>
              <a:rPr lang="fr-BE"/>
              <a:t>: </a:t>
            </a:r>
            <a:r>
              <a:rPr lang="fr-BE" u="sng">
                <a:hlinkClick r:id="rId2"/>
              </a:rPr>
              <a:t>https://lionsclubs.org/fr/node/1396</a:t>
            </a:r>
            <a:r>
              <a:rPr lang="fr-FR" u="sng"/>
              <a:t> </a:t>
            </a:r>
            <a:endParaRPr lang="fr-BE" dirty="0"/>
          </a:p>
          <a:p>
            <a:pPr lvl="0"/>
            <a:r>
              <a:rPr lang="fr-BE" sz="2400" dirty="0"/>
              <a:t>Important : pour le login, des données enregistrés à Oak Brook sont nécessaires, comme le numéro d‘immatriculation… Vous trouverez tout dans le menu „Mes Lions Clubs“, „Membres“ pour aider vos membres</a:t>
            </a:r>
          </a:p>
        </p:txBody>
      </p:sp>
      <p:pic>
        <p:nvPicPr>
          <p:cNvPr id="4" name="Emblem - Color">
            <a:extLst>
              <a:ext uri="{FF2B5EF4-FFF2-40B4-BE49-F238E27FC236}">
                <a16:creationId xmlns:a16="http://schemas.microsoft.com/office/drawing/2014/main" id="{BEE2F73B-8996-4F4C-9A22-1189AD521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7908" y="135924"/>
            <a:ext cx="1291783" cy="1223319"/>
          </a:xfrm>
          <a:prstGeom prst="rect">
            <a:avLst/>
          </a:prstGeom>
        </p:spPr>
      </p:pic>
    </p:spTree>
    <p:extLst>
      <p:ext uri="{BB962C8B-B14F-4D97-AF65-F5344CB8AC3E}">
        <p14:creationId xmlns:p14="http://schemas.microsoft.com/office/powerpoint/2010/main" val="269613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a:t>
            </a:r>
            <a:r>
              <a:rPr lang="de-DE" dirty="0" err="1"/>
              <a:t>facturen</a:t>
            </a:r>
            <a:r>
              <a:rPr lang="de-DE" dirty="0"/>
              <a:t> en andere </a:t>
            </a:r>
            <a:r>
              <a:rPr lang="de-DE" dirty="0" err="1"/>
              <a:t>informatie</a:t>
            </a:r>
            <a:endParaRPr lang="fr-BE" dirty="0"/>
          </a:p>
        </p:txBody>
      </p:sp>
      <p:sp>
        <p:nvSpPr>
          <p:cNvPr id="3" name="Inhaltsplatzhalter 2"/>
          <p:cNvSpPr>
            <a:spLocks noGrp="1"/>
          </p:cNvSpPr>
          <p:nvPr>
            <p:ph idx="1"/>
          </p:nvPr>
        </p:nvSpPr>
        <p:spPr/>
        <p:txBody>
          <a:bodyPr/>
          <a:lstStyle/>
          <a:p>
            <a:pPr lvl="0"/>
            <a:r>
              <a:rPr lang="fr-BE" dirty="0"/>
              <a:t>Als u </a:t>
            </a:r>
            <a:r>
              <a:rPr lang="fr-BE" dirty="0" err="1"/>
              <a:t>MyLCI</a:t>
            </a:r>
            <a:r>
              <a:rPr lang="fr-BE" dirty="0"/>
              <a:t> </a:t>
            </a:r>
            <a:r>
              <a:rPr lang="fr-BE" dirty="0" err="1"/>
              <a:t>voor</a:t>
            </a:r>
            <a:r>
              <a:rPr lang="fr-BE" dirty="0"/>
              <a:t> de </a:t>
            </a:r>
            <a:r>
              <a:rPr lang="fr-BE" dirty="0" err="1"/>
              <a:t>eerste</a:t>
            </a:r>
            <a:r>
              <a:rPr lang="fr-BE" dirty="0"/>
              <a:t> </a:t>
            </a:r>
            <a:r>
              <a:rPr lang="fr-BE" dirty="0" err="1"/>
              <a:t>keer</a:t>
            </a:r>
            <a:r>
              <a:rPr lang="fr-BE" dirty="0"/>
              <a:t> </a:t>
            </a:r>
            <a:r>
              <a:rPr lang="fr-BE" dirty="0" err="1"/>
              <a:t>gebruikt</a:t>
            </a:r>
            <a:r>
              <a:rPr lang="fr-BE" dirty="0"/>
              <a:t>, </a:t>
            </a:r>
            <a:r>
              <a:rPr lang="fr-BE" dirty="0" err="1"/>
              <a:t>kunt</a:t>
            </a:r>
            <a:r>
              <a:rPr lang="fr-BE" dirty="0"/>
              <a:t> u </a:t>
            </a:r>
            <a:r>
              <a:rPr lang="fr-BE" dirty="0" err="1"/>
              <a:t>uw</a:t>
            </a:r>
            <a:r>
              <a:rPr lang="fr-BE" dirty="0"/>
              <a:t> </a:t>
            </a:r>
            <a:r>
              <a:rPr lang="fr-BE" dirty="0" err="1"/>
              <a:t>gebruikersnaam</a:t>
            </a:r>
            <a:r>
              <a:rPr lang="fr-BE" dirty="0"/>
              <a:t> en </a:t>
            </a:r>
            <a:r>
              <a:rPr lang="fr-BE" dirty="0" err="1"/>
              <a:t>wachtwoord</a:t>
            </a:r>
            <a:r>
              <a:rPr lang="fr-BE" dirty="0"/>
              <a:t> op </a:t>
            </a:r>
            <a:r>
              <a:rPr lang="fr-BE" dirty="0" err="1"/>
              <a:t>elk</a:t>
            </a:r>
            <a:r>
              <a:rPr lang="fr-BE" dirty="0"/>
              <a:t> moment na 1 </a:t>
            </a:r>
            <a:r>
              <a:rPr lang="fr-BE" dirty="0" err="1"/>
              <a:t>juni</a:t>
            </a:r>
            <a:r>
              <a:rPr lang="fr-BE" dirty="0"/>
              <a:t> </a:t>
            </a:r>
            <a:r>
              <a:rPr lang="fr-BE" dirty="0" err="1"/>
              <a:t>initialiseren</a:t>
            </a:r>
            <a:r>
              <a:rPr lang="fr-BE" dirty="0"/>
              <a:t> </a:t>
            </a:r>
            <a:r>
              <a:rPr lang="fr-BE" dirty="0" err="1"/>
              <a:t>nadat</a:t>
            </a:r>
            <a:r>
              <a:rPr lang="fr-BE" dirty="0"/>
              <a:t> u </a:t>
            </a:r>
            <a:r>
              <a:rPr lang="fr-BE" dirty="0" err="1"/>
              <a:t>bent</a:t>
            </a:r>
            <a:r>
              <a:rPr lang="fr-BE" dirty="0"/>
              <a:t> </a:t>
            </a:r>
            <a:r>
              <a:rPr lang="fr-BE" dirty="0" err="1"/>
              <a:t>uitgeroepen</a:t>
            </a:r>
            <a:r>
              <a:rPr lang="fr-BE" dirty="0"/>
              <a:t> </a:t>
            </a:r>
            <a:r>
              <a:rPr lang="fr-BE" dirty="0" err="1"/>
              <a:t>tot</a:t>
            </a:r>
            <a:r>
              <a:rPr lang="fr-BE" dirty="0"/>
              <a:t> </a:t>
            </a:r>
            <a:r>
              <a:rPr lang="fr-BE" dirty="0" err="1"/>
              <a:t>nieuwe</a:t>
            </a:r>
            <a:r>
              <a:rPr lang="fr-BE" dirty="0"/>
              <a:t> </a:t>
            </a:r>
            <a:r>
              <a:rPr lang="fr-BE" dirty="0" err="1"/>
              <a:t>penningmeester</a:t>
            </a:r>
            <a:r>
              <a:rPr lang="fr-BE" dirty="0"/>
              <a:t> van de club.</a:t>
            </a:r>
          </a:p>
          <a:p>
            <a:pPr lvl="0"/>
            <a:r>
              <a:rPr lang="fr-BE" dirty="0" err="1"/>
              <a:t>Een</a:t>
            </a:r>
            <a:r>
              <a:rPr lang="fr-BE" dirty="0"/>
              <a:t> </a:t>
            </a:r>
            <a:r>
              <a:rPr lang="fr-BE" dirty="0" err="1"/>
              <a:t>kleine</a:t>
            </a:r>
            <a:r>
              <a:rPr lang="fr-BE" dirty="0"/>
              <a:t> </a:t>
            </a:r>
            <a:r>
              <a:rPr lang="fr-BE" dirty="0" err="1"/>
              <a:t>gids</a:t>
            </a:r>
            <a:r>
              <a:rPr lang="fr-BE"/>
              <a:t>: </a:t>
            </a:r>
            <a:r>
              <a:rPr lang="fr-BE" u="sng">
                <a:hlinkClick r:id="rId2"/>
              </a:rPr>
              <a:t>https://lionsclubs.org/en/resources-for-members/resource-center/why-</a:t>
            </a:r>
            <a:r>
              <a:rPr lang="fr-FR" u="sng">
                <a:hlinkClick r:id="rId2"/>
              </a:rPr>
              <a:t>mylci</a:t>
            </a:r>
            <a:r>
              <a:rPr lang="fr-FR" u="sng"/>
              <a:t> </a:t>
            </a:r>
            <a:endParaRPr lang="fr-BE" dirty="0"/>
          </a:p>
          <a:p>
            <a:pPr lvl="0"/>
            <a:r>
              <a:rPr lang="fr-BE" sz="2400" dirty="0" err="1"/>
              <a:t>Belangrijk</a:t>
            </a:r>
            <a:r>
              <a:rPr lang="fr-BE" sz="2400" dirty="0"/>
              <a:t>: om in te </a:t>
            </a:r>
            <a:r>
              <a:rPr lang="fr-BE" sz="2400" dirty="0" err="1"/>
              <a:t>loggen</a:t>
            </a:r>
            <a:r>
              <a:rPr lang="fr-BE" sz="2400" dirty="0"/>
              <a:t> </a:t>
            </a:r>
            <a:r>
              <a:rPr lang="fr-BE" sz="2400" dirty="0" err="1"/>
              <a:t>zijn</a:t>
            </a:r>
            <a:r>
              <a:rPr lang="fr-BE" sz="2400" dirty="0"/>
              <a:t> </a:t>
            </a:r>
            <a:r>
              <a:rPr lang="fr-BE" sz="2400" dirty="0" err="1"/>
              <a:t>gegevens</a:t>
            </a:r>
            <a:r>
              <a:rPr lang="fr-BE" sz="2400" dirty="0"/>
              <a:t> </a:t>
            </a:r>
            <a:r>
              <a:rPr lang="fr-BE" sz="2400" dirty="0" err="1"/>
              <a:t>nodig</a:t>
            </a:r>
            <a:r>
              <a:rPr lang="fr-BE" sz="2400" dirty="0"/>
              <a:t> die </a:t>
            </a:r>
            <a:r>
              <a:rPr lang="fr-BE" sz="2400" dirty="0" err="1"/>
              <a:t>bij</a:t>
            </a:r>
            <a:r>
              <a:rPr lang="fr-BE" sz="2400" dirty="0"/>
              <a:t> </a:t>
            </a:r>
            <a:r>
              <a:rPr lang="fr-BE" sz="2400" dirty="0" err="1"/>
              <a:t>Oak</a:t>
            </a:r>
            <a:r>
              <a:rPr lang="fr-BE" sz="2400" dirty="0"/>
              <a:t> Brook </a:t>
            </a:r>
            <a:r>
              <a:rPr lang="fr-BE" sz="2400" dirty="0" err="1"/>
              <a:t>zijn</a:t>
            </a:r>
            <a:r>
              <a:rPr lang="fr-BE" sz="2400" dirty="0"/>
              <a:t> </a:t>
            </a:r>
            <a:r>
              <a:rPr lang="fr-BE" sz="2400" dirty="0" err="1"/>
              <a:t>geregistreerd</a:t>
            </a:r>
            <a:r>
              <a:rPr lang="fr-BE" sz="2400" dirty="0"/>
              <a:t>, </a:t>
            </a:r>
            <a:r>
              <a:rPr lang="fr-BE" sz="2400" dirty="0" err="1"/>
              <a:t>zoals</a:t>
            </a:r>
            <a:r>
              <a:rPr lang="fr-BE" sz="2400" dirty="0"/>
              <a:t> het </a:t>
            </a:r>
            <a:r>
              <a:rPr lang="fr-BE" sz="2400" dirty="0" err="1"/>
              <a:t>registratienummer</a:t>
            </a:r>
            <a:r>
              <a:rPr lang="fr-BE" sz="2400" dirty="0"/>
              <a:t> ... Je </a:t>
            </a:r>
            <a:r>
              <a:rPr lang="fr-BE" sz="2400" dirty="0" err="1"/>
              <a:t>vindt</a:t>
            </a:r>
            <a:r>
              <a:rPr lang="fr-BE" sz="2400" dirty="0"/>
              <a:t> </a:t>
            </a:r>
            <a:r>
              <a:rPr lang="fr-BE" sz="2400" dirty="0" err="1"/>
              <a:t>alles</a:t>
            </a:r>
            <a:r>
              <a:rPr lang="fr-BE" sz="2400" dirty="0"/>
              <a:t> in het menu "</a:t>
            </a:r>
            <a:r>
              <a:rPr lang="fr-BE" sz="2400" dirty="0" err="1"/>
              <a:t>My</a:t>
            </a:r>
            <a:r>
              <a:rPr lang="fr-BE" sz="2400" dirty="0"/>
              <a:t> Lions Clubs", "</a:t>
            </a:r>
            <a:r>
              <a:rPr lang="fr-BE" sz="2400" dirty="0" err="1"/>
              <a:t>Members</a:t>
            </a:r>
            <a:r>
              <a:rPr lang="fr-BE" sz="2400" dirty="0"/>
              <a:t>" om je </a:t>
            </a:r>
            <a:r>
              <a:rPr lang="fr-BE" sz="2400" dirty="0" err="1"/>
              <a:t>leden</a:t>
            </a:r>
            <a:r>
              <a:rPr lang="fr-BE" sz="2400" dirty="0"/>
              <a:t> te </a:t>
            </a:r>
            <a:r>
              <a:rPr lang="fr-BE" sz="2400" dirty="0" err="1"/>
              <a:t>helpen</a:t>
            </a:r>
            <a:endParaRPr lang="fr-BE" sz="2400" dirty="0"/>
          </a:p>
        </p:txBody>
      </p:sp>
      <p:pic>
        <p:nvPicPr>
          <p:cNvPr id="4" name="Emblem - Color">
            <a:extLst>
              <a:ext uri="{FF2B5EF4-FFF2-40B4-BE49-F238E27FC236}">
                <a16:creationId xmlns:a16="http://schemas.microsoft.com/office/drawing/2014/main" id="{6D3AE2BC-BFA4-5946-94A2-195E76587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953" y="230188"/>
            <a:ext cx="1517981" cy="1437529"/>
          </a:xfrm>
          <a:prstGeom prst="rect">
            <a:avLst/>
          </a:prstGeom>
        </p:spPr>
      </p:pic>
    </p:spTree>
    <p:extLst>
      <p:ext uri="{BB962C8B-B14F-4D97-AF65-F5344CB8AC3E}">
        <p14:creationId xmlns:p14="http://schemas.microsoft.com/office/powerpoint/2010/main" val="271959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r>
              <a:rPr lang="de-DE" dirty="0"/>
              <a:t> </a:t>
            </a:r>
            <a:br>
              <a:rPr lang="de-DE" dirty="0"/>
            </a:br>
            <a:r>
              <a:rPr lang="de-DE" dirty="0" err="1">
                <a:solidFill>
                  <a:srgbClr val="0070C0"/>
                </a:solidFill>
              </a:rPr>
              <a:t>MyLCI</a:t>
            </a:r>
            <a:r>
              <a:rPr lang="de-DE" dirty="0">
                <a:solidFill>
                  <a:srgbClr val="0070C0"/>
                </a:solidFill>
              </a:rPr>
              <a:t>: </a:t>
            </a:r>
            <a:r>
              <a:rPr lang="de-DE" dirty="0" err="1">
                <a:solidFill>
                  <a:srgbClr val="0070C0"/>
                </a:solidFill>
              </a:rPr>
              <a:t>facturen</a:t>
            </a:r>
            <a:r>
              <a:rPr lang="de-DE" dirty="0">
                <a:solidFill>
                  <a:srgbClr val="0070C0"/>
                </a:solidFill>
              </a:rPr>
              <a:t> en andere </a:t>
            </a:r>
            <a:r>
              <a:rPr lang="de-DE" dirty="0" err="1">
                <a:solidFill>
                  <a:srgbClr val="0070C0"/>
                </a:solidFill>
              </a:rPr>
              <a:t>informatie</a:t>
            </a:r>
            <a:endParaRPr lang="fr-BE" dirty="0">
              <a:solidFill>
                <a:srgbClr val="0070C0"/>
              </a:solidFill>
            </a:endParaRPr>
          </a:p>
        </p:txBody>
      </p:sp>
      <p:sp>
        <p:nvSpPr>
          <p:cNvPr id="3" name="Inhaltsplatzhalter 2"/>
          <p:cNvSpPr>
            <a:spLocks noGrp="1"/>
          </p:cNvSpPr>
          <p:nvPr>
            <p:ph idx="1"/>
          </p:nvPr>
        </p:nvSpPr>
        <p:spPr>
          <a:xfrm>
            <a:off x="0" y="1825625"/>
            <a:ext cx="11751276" cy="4351338"/>
          </a:xfrm>
        </p:spPr>
        <p:txBody>
          <a:bodyPr/>
          <a:lstStyle/>
          <a:p>
            <a:pPr lvl="0"/>
            <a:r>
              <a:rPr lang="fr-BE" sz="2400" dirty="0"/>
              <a:t>Une fois connecté, vérifiez les relevés dans le menu Mes Lions Clubs, Relevés / cotisations :</a:t>
            </a:r>
          </a:p>
          <a:p>
            <a:pPr lvl="0"/>
            <a:r>
              <a:rPr lang="fr-BE" sz="2400" dirty="0" err="1">
                <a:solidFill>
                  <a:srgbClr val="0070C0"/>
                </a:solidFill>
              </a:rPr>
              <a:t>zodra</a:t>
            </a:r>
            <a:r>
              <a:rPr lang="fr-BE" sz="2400" dirty="0">
                <a:solidFill>
                  <a:srgbClr val="0070C0"/>
                </a:solidFill>
              </a:rPr>
              <a:t> je </a:t>
            </a:r>
            <a:r>
              <a:rPr lang="fr-BE" sz="2400" dirty="0" err="1">
                <a:solidFill>
                  <a:srgbClr val="0070C0"/>
                </a:solidFill>
              </a:rPr>
              <a:t>verbonden</a:t>
            </a:r>
            <a:r>
              <a:rPr lang="fr-BE" sz="2400" dirty="0">
                <a:solidFill>
                  <a:srgbClr val="0070C0"/>
                </a:solidFill>
              </a:rPr>
              <a:t> </a:t>
            </a:r>
            <a:r>
              <a:rPr lang="fr-BE" sz="2400" dirty="0" err="1">
                <a:solidFill>
                  <a:srgbClr val="0070C0"/>
                </a:solidFill>
              </a:rPr>
              <a:t>bent</a:t>
            </a:r>
            <a:r>
              <a:rPr lang="fr-BE" sz="2400" dirty="0">
                <a:solidFill>
                  <a:srgbClr val="0070C0"/>
                </a:solidFill>
              </a:rPr>
              <a:t>, </a:t>
            </a:r>
            <a:r>
              <a:rPr lang="fr-BE" sz="2400" dirty="0" err="1">
                <a:solidFill>
                  <a:srgbClr val="0070C0"/>
                </a:solidFill>
              </a:rPr>
              <a:t>controleer</a:t>
            </a:r>
            <a:r>
              <a:rPr lang="fr-BE" sz="2400" dirty="0">
                <a:solidFill>
                  <a:srgbClr val="0070C0"/>
                </a:solidFill>
              </a:rPr>
              <a:t> in het menu </a:t>
            </a:r>
            <a:r>
              <a:rPr lang="fr-BE" sz="2400" dirty="0" err="1">
                <a:solidFill>
                  <a:srgbClr val="0070C0"/>
                </a:solidFill>
              </a:rPr>
              <a:t>Mijn</a:t>
            </a:r>
            <a:r>
              <a:rPr lang="fr-BE" sz="2400" dirty="0">
                <a:solidFill>
                  <a:srgbClr val="0070C0"/>
                </a:solidFill>
              </a:rPr>
              <a:t> </a:t>
            </a:r>
            <a:r>
              <a:rPr lang="fr-BE" sz="2400" dirty="0" err="1">
                <a:solidFill>
                  <a:srgbClr val="0070C0"/>
                </a:solidFill>
              </a:rPr>
              <a:t>Lionsclubs</a:t>
            </a:r>
            <a:r>
              <a:rPr lang="fr-BE" sz="2400" dirty="0">
                <a:solidFill>
                  <a:srgbClr val="0070C0"/>
                </a:solidFill>
              </a:rPr>
              <a:t>, </a:t>
            </a:r>
            <a:r>
              <a:rPr lang="fr-BE" sz="2400" dirty="0" err="1">
                <a:solidFill>
                  <a:srgbClr val="0070C0"/>
                </a:solidFill>
              </a:rPr>
              <a:t>Verklaringen</a:t>
            </a:r>
            <a:r>
              <a:rPr lang="fr-BE" sz="2400" dirty="0">
                <a:solidFill>
                  <a:srgbClr val="0070C0"/>
                </a:solidFill>
              </a:rPr>
              <a:t> / </a:t>
            </a:r>
            <a:r>
              <a:rPr lang="fr-BE" sz="2400" dirty="0" err="1">
                <a:solidFill>
                  <a:srgbClr val="0070C0"/>
                </a:solidFill>
              </a:rPr>
              <a:t>bijdragen</a:t>
            </a:r>
            <a:r>
              <a:rPr lang="fr-BE" sz="2400" dirty="0">
                <a:solidFill>
                  <a:srgbClr val="0070C0"/>
                </a:solidFill>
              </a:rPr>
              <a:t>:</a:t>
            </a:r>
            <a:br>
              <a:rPr lang="fr-BE" sz="2400" dirty="0"/>
            </a:br>
            <a:endParaRPr lang="fr-BE" sz="2400" dirty="0"/>
          </a:p>
        </p:txBody>
      </p:sp>
      <p:pic>
        <p:nvPicPr>
          <p:cNvPr id="4" name="Image 1"/>
          <p:cNvPicPr/>
          <p:nvPr/>
        </p:nvPicPr>
        <p:blipFill>
          <a:blip r:embed="rId2"/>
          <a:stretch>
            <a:fillRect/>
          </a:stretch>
        </p:blipFill>
        <p:spPr>
          <a:xfrm>
            <a:off x="8587946" y="2706131"/>
            <a:ext cx="3163330" cy="3878819"/>
          </a:xfrm>
          <a:prstGeom prst="rect">
            <a:avLst/>
          </a:prstGeom>
        </p:spPr>
      </p:pic>
      <p:pic>
        <p:nvPicPr>
          <p:cNvPr id="6" name="Grafik 5"/>
          <p:cNvPicPr/>
          <p:nvPr/>
        </p:nvPicPr>
        <p:blipFill>
          <a:blip r:embed="rId3"/>
          <a:stretch>
            <a:fillRect/>
          </a:stretch>
        </p:blipFill>
        <p:spPr>
          <a:xfrm>
            <a:off x="1989438" y="2706131"/>
            <a:ext cx="6413157" cy="4151870"/>
          </a:xfrm>
          <a:prstGeom prst="rect">
            <a:avLst/>
          </a:prstGeom>
        </p:spPr>
      </p:pic>
      <p:pic>
        <p:nvPicPr>
          <p:cNvPr id="7" name="Emblem - Color">
            <a:extLst>
              <a:ext uri="{FF2B5EF4-FFF2-40B4-BE49-F238E27FC236}">
                <a16:creationId xmlns:a16="http://schemas.microsoft.com/office/drawing/2014/main" id="{F21BC5BA-8553-644E-B0BB-B835A8F85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6430" y="230188"/>
            <a:ext cx="1174740" cy="1112479"/>
          </a:xfrm>
          <a:prstGeom prst="rect">
            <a:avLst/>
          </a:prstGeom>
        </p:spPr>
      </p:pic>
    </p:spTree>
    <p:extLst>
      <p:ext uri="{BB962C8B-B14F-4D97-AF65-F5344CB8AC3E}">
        <p14:creationId xmlns:p14="http://schemas.microsoft.com/office/powerpoint/2010/main" val="342438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MyLCI</a:t>
            </a:r>
            <a:r>
              <a:rPr lang="de-DE" dirty="0"/>
              <a:t> : </a:t>
            </a:r>
            <a:r>
              <a:rPr lang="de-DE" dirty="0" err="1"/>
              <a:t>factures</a:t>
            </a:r>
            <a:r>
              <a:rPr lang="de-DE" dirty="0"/>
              <a:t> et </a:t>
            </a:r>
            <a:r>
              <a:rPr lang="de-DE" dirty="0" err="1"/>
              <a:t>d‘autres</a:t>
            </a:r>
            <a:r>
              <a:rPr lang="de-DE" dirty="0"/>
              <a:t> </a:t>
            </a:r>
            <a:r>
              <a:rPr lang="de-DE" dirty="0" err="1"/>
              <a:t>informations</a:t>
            </a:r>
            <a:br>
              <a:rPr lang="de-DE" dirty="0"/>
            </a:br>
            <a:r>
              <a:rPr lang="de-DE" dirty="0" err="1">
                <a:solidFill>
                  <a:srgbClr val="0070C0"/>
                </a:solidFill>
              </a:rPr>
              <a:t>MyLCI</a:t>
            </a:r>
            <a:r>
              <a:rPr lang="de-DE" dirty="0">
                <a:solidFill>
                  <a:srgbClr val="0070C0"/>
                </a:solidFill>
              </a:rPr>
              <a:t>: </a:t>
            </a:r>
            <a:r>
              <a:rPr lang="de-DE" dirty="0" err="1">
                <a:solidFill>
                  <a:srgbClr val="0070C0"/>
                </a:solidFill>
              </a:rPr>
              <a:t>facturen</a:t>
            </a:r>
            <a:r>
              <a:rPr lang="de-DE" dirty="0">
                <a:solidFill>
                  <a:srgbClr val="0070C0"/>
                </a:solidFill>
              </a:rPr>
              <a:t> en andere </a:t>
            </a:r>
            <a:r>
              <a:rPr lang="de-DE" dirty="0" err="1">
                <a:solidFill>
                  <a:srgbClr val="0070C0"/>
                </a:solidFill>
              </a:rPr>
              <a:t>informatie</a:t>
            </a:r>
            <a:endParaRPr lang="fr-BE" dirty="0"/>
          </a:p>
        </p:txBody>
      </p:sp>
      <p:sp>
        <p:nvSpPr>
          <p:cNvPr id="3" name="Inhaltsplatzhalter 2"/>
          <p:cNvSpPr>
            <a:spLocks noGrp="1"/>
          </p:cNvSpPr>
          <p:nvPr>
            <p:ph idx="1"/>
          </p:nvPr>
        </p:nvSpPr>
        <p:spPr>
          <a:xfrm>
            <a:off x="838200" y="1825625"/>
            <a:ext cx="10515600" cy="4785240"/>
          </a:xfrm>
        </p:spPr>
        <p:txBody>
          <a:bodyPr/>
          <a:lstStyle/>
          <a:p>
            <a:r>
              <a:rPr lang="fr-BE" sz="2400" b="1" dirty="0"/>
              <a:t>Dans la première partie de l‘écran vous trouverez</a:t>
            </a:r>
          </a:p>
          <a:p>
            <a:pPr lvl="1"/>
            <a:r>
              <a:rPr lang="fr-BE" sz="2000" b="1" dirty="0"/>
              <a:t>N° du club</a:t>
            </a:r>
          </a:p>
          <a:p>
            <a:pPr lvl="1"/>
            <a:r>
              <a:rPr lang="fr-BE" sz="2000" b="1" dirty="0"/>
              <a:t>Votre solde actuel en USD!! (attention au délai de traitement du compte de +- 14 jours</a:t>
            </a:r>
          </a:p>
          <a:p>
            <a:r>
              <a:rPr lang="fr-BE" sz="2000" dirty="0"/>
              <a:t> </a:t>
            </a:r>
            <a:r>
              <a:rPr lang="fr-BE" sz="2400" b="1" dirty="0">
                <a:solidFill>
                  <a:srgbClr val="0070C0"/>
                </a:solidFill>
              </a:rPr>
              <a:t>In het </a:t>
            </a:r>
            <a:r>
              <a:rPr lang="fr-BE" sz="2400" b="1" dirty="0" err="1">
                <a:solidFill>
                  <a:srgbClr val="0070C0"/>
                </a:solidFill>
              </a:rPr>
              <a:t>eerste</a:t>
            </a:r>
            <a:r>
              <a:rPr lang="fr-BE" sz="2400" b="1" dirty="0">
                <a:solidFill>
                  <a:srgbClr val="0070C0"/>
                </a:solidFill>
              </a:rPr>
              <a:t> </a:t>
            </a:r>
            <a:r>
              <a:rPr lang="fr-BE" sz="2400" b="1" dirty="0" err="1">
                <a:solidFill>
                  <a:srgbClr val="0070C0"/>
                </a:solidFill>
              </a:rPr>
              <a:t>deel</a:t>
            </a:r>
            <a:r>
              <a:rPr lang="fr-BE" sz="2400" b="1" dirty="0">
                <a:solidFill>
                  <a:srgbClr val="0070C0"/>
                </a:solidFill>
              </a:rPr>
              <a:t> van het </a:t>
            </a:r>
            <a:r>
              <a:rPr lang="fr-BE" sz="2400" b="1" dirty="0" err="1">
                <a:solidFill>
                  <a:srgbClr val="0070C0"/>
                </a:solidFill>
              </a:rPr>
              <a:t>scherm</a:t>
            </a:r>
            <a:r>
              <a:rPr lang="fr-BE" sz="2400" b="1" dirty="0">
                <a:solidFill>
                  <a:srgbClr val="0070C0"/>
                </a:solidFill>
              </a:rPr>
              <a:t> </a:t>
            </a:r>
            <a:r>
              <a:rPr lang="fr-BE" sz="2400" b="1" dirty="0" err="1">
                <a:solidFill>
                  <a:srgbClr val="0070C0"/>
                </a:solidFill>
              </a:rPr>
              <a:t>vindt</a:t>
            </a:r>
            <a:r>
              <a:rPr lang="fr-BE" sz="2400" b="1" dirty="0">
                <a:solidFill>
                  <a:srgbClr val="0070C0"/>
                </a:solidFill>
              </a:rPr>
              <a:t> u :</a:t>
            </a:r>
          </a:p>
          <a:p>
            <a:pPr lvl="1"/>
            <a:r>
              <a:rPr lang="fr-BE" sz="2000" b="1" dirty="0" err="1">
                <a:solidFill>
                  <a:srgbClr val="0070C0"/>
                </a:solidFill>
              </a:rPr>
              <a:t>Clubnummer</a:t>
            </a:r>
            <a:endParaRPr lang="fr-BE" sz="2000" b="1" dirty="0">
              <a:solidFill>
                <a:srgbClr val="0070C0"/>
              </a:solidFill>
            </a:endParaRPr>
          </a:p>
          <a:p>
            <a:pPr lvl="1"/>
            <a:r>
              <a:rPr lang="fr-BE" sz="2000" b="1" dirty="0" err="1">
                <a:solidFill>
                  <a:srgbClr val="0070C0"/>
                </a:solidFill>
              </a:rPr>
              <a:t>Uw</a:t>
            </a:r>
            <a:r>
              <a:rPr lang="fr-BE" sz="2000" b="1" dirty="0">
                <a:solidFill>
                  <a:srgbClr val="0070C0"/>
                </a:solidFill>
              </a:rPr>
              <a:t> </a:t>
            </a:r>
            <a:r>
              <a:rPr lang="fr-BE" sz="2000" b="1" dirty="0" err="1">
                <a:solidFill>
                  <a:srgbClr val="0070C0"/>
                </a:solidFill>
              </a:rPr>
              <a:t>huidige</a:t>
            </a:r>
            <a:r>
              <a:rPr lang="fr-BE" sz="2000" b="1" dirty="0">
                <a:solidFill>
                  <a:srgbClr val="0070C0"/>
                </a:solidFill>
              </a:rPr>
              <a:t> </a:t>
            </a:r>
            <a:r>
              <a:rPr lang="fr-BE" sz="2000" b="1" dirty="0" err="1">
                <a:solidFill>
                  <a:srgbClr val="0070C0"/>
                </a:solidFill>
              </a:rPr>
              <a:t>saldo</a:t>
            </a:r>
            <a:r>
              <a:rPr lang="fr-BE" sz="2000" b="1" dirty="0">
                <a:solidFill>
                  <a:srgbClr val="0070C0"/>
                </a:solidFill>
              </a:rPr>
              <a:t> in USD !! (let op de </a:t>
            </a:r>
            <a:r>
              <a:rPr lang="fr-BE" sz="2000" b="1" dirty="0" err="1">
                <a:solidFill>
                  <a:srgbClr val="0070C0"/>
                </a:solidFill>
              </a:rPr>
              <a:t>verwerkingstijd</a:t>
            </a:r>
            <a:r>
              <a:rPr lang="fr-BE" sz="2000" b="1" dirty="0">
                <a:solidFill>
                  <a:srgbClr val="0070C0"/>
                </a:solidFill>
              </a:rPr>
              <a:t> van + - 14 </a:t>
            </a:r>
            <a:r>
              <a:rPr lang="fr-BE" sz="2000" b="1" dirty="0" err="1">
                <a:solidFill>
                  <a:srgbClr val="0070C0"/>
                </a:solidFill>
              </a:rPr>
              <a:t>dagen</a:t>
            </a:r>
            <a:r>
              <a:rPr lang="fr-BE" sz="2000" b="1" dirty="0">
                <a:solidFill>
                  <a:srgbClr val="0070C0"/>
                </a:solidFill>
              </a:rPr>
              <a:t>)</a:t>
            </a:r>
            <a:endParaRPr lang="fr-BE" sz="2000" dirty="0"/>
          </a:p>
        </p:txBody>
      </p:sp>
      <p:pic>
        <p:nvPicPr>
          <p:cNvPr id="5" name="Grafik 4"/>
          <p:cNvPicPr>
            <a:picLocks noChangeAspect="1"/>
          </p:cNvPicPr>
          <p:nvPr/>
        </p:nvPicPr>
        <p:blipFill>
          <a:blip r:embed="rId2"/>
          <a:stretch>
            <a:fillRect/>
          </a:stretch>
        </p:blipFill>
        <p:spPr>
          <a:xfrm>
            <a:off x="1173892" y="4287795"/>
            <a:ext cx="9354149" cy="2199502"/>
          </a:xfrm>
          <a:prstGeom prst="rect">
            <a:avLst/>
          </a:prstGeom>
        </p:spPr>
      </p:pic>
      <p:pic>
        <p:nvPicPr>
          <p:cNvPr id="6" name="Emblem - Color">
            <a:extLst>
              <a:ext uri="{FF2B5EF4-FFF2-40B4-BE49-F238E27FC236}">
                <a16:creationId xmlns:a16="http://schemas.microsoft.com/office/drawing/2014/main" id="{DBB97366-71E8-9943-BFBB-60038F052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003" y="230188"/>
            <a:ext cx="1273594" cy="1206094"/>
          </a:xfrm>
          <a:prstGeom prst="rect">
            <a:avLst/>
          </a:prstGeom>
        </p:spPr>
      </p:pic>
    </p:spTree>
    <p:extLst>
      <p:ext uri="{BB962C8B-B14F-4D97-AF65-F5344CB8AC3E}">
        <p14:creationId xmlns:p14="http://schemas.microsoft.com/office/powerpoint/2010/main" val="3413874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3453</Words>
  <Application>Microsoft Office PowerPoint</Application>
  <PresentationFormat>Breitbild</PresentationFormat>
  <Paragraphs>278</Paragraphs>
  <Slides>24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Abadi MT Condensed Light</vt:lpstr>
      <vt:lpstr>Arial</vt:lpstr>
      <vt:lpstr>Calibri</vt:lpstr>
      <vt:lpstr>Calibri Light</vt:lpstr>
      <vt:lpstr>Century Gothic</vt:lpstr>
      <vt:lpstr>Verdana</vt:lpstr>
      <vt:lpstr>Office Theme</vt:lpstr>
      <vt:lpstr>Lions District Treasurer  </vt:lpstr>
      <vt:lpstr>Fonctions  </vt:lpstr>
      <vt:lpstr>Funkties  </vt:lpstr>
      <vt:lpstr>Comptes - Rekeningen</vt:lpstr>
      <vt:lpstr>MyLCI : factures et d‘autres informations MY LCI : facturen en andere informatie</vt:lpstr>
      <vt:lpstr>MyLCI : factures et d‘autres informations</vt:lpstr>
      <vt:lpstr>MyLCI: facturen en andere informatie</vt:lpstr>
      <vt:lpstr>MyLCI : factures et d‘autres informations  MyLCI: facturen en andere informatie</vt:lpstr>
      <vt:lpstr>MyLCI : factures et d‘autres informations MyLCI: facturen en andere informatie</vt:lpstr>
      <vt:lpstr>MyLCI : factures et d‘autres informations MyLCI: facturen en andere informatie</vt:lpstr>
      <vt:lpstr>MyLCI : factures et d‘autres informations MyLCI: facturen en andere informatie</vt:lpstr>
      <vt:lpstr>MyLCI : factures et d‘autres informations MyLCI: facturen en andere informatie</vt:lpstr>
      <vt:lpstr>MyLCI : factures et d‘autres informations</vt:lpstr>
      <vt:lpstr>MyLCI: facturen en andere informatie</vt:lpstr>
      <vt:lpstr> MyLCI : factures et d‘autres informations MyLCI: facturen en andere informatie</vt:lpstr>
      <vt:lpstr>Liens intéressants site LCI : Interessante links naar de LCI-website:</vt:lpstr>
      <vt:lpstr>MyLCI : factures et d‘autres informations MyLCI: facturen en andere informatie</vt:lpstr>
      <vt:lpstr>Cotisations</vt:lpstr>
      <vt:lpstr>Bijdragen</vt:lpstr>
      <vt:lpstr>Cotisations - Bijdragen</vt:lpstr>
      <vt:lpstr>Cotisations - Bijdragen</vt:lpstr>
      <vt:lpstr>Autres versements</vt:lpstr>
      <vt:lpstr>Andere betalingen</vt:lpstr>
      <vt:lpstr>Questions ?   Vragen?</vt:lpstr>
    </vt:vector>
  </TitlesOfParts>
  <Company>ABfin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Lions District Treasurer</dc:title>
  <dc:creator>Matthias Munny</dc:creator>
  <cp:lastModifiedBy>Matthias Munny</cp:lastModifiedBy>
  <cp:revision>45</cp:revision>
  <cp:lastPrinted>2019-06-28T06:34:30Z</cp:lastPrinted>
  <dcterms:created xsi:type="dcterms:W3CDTF">2019-06-27T19:23:30Z</dcterms:created>
  <dcterms:modified xsi:type="dcterms:W3CDTF">2020-11-14T10:28:47Z</dcterms:modified>
</cp:coreProperties>
</file>